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33"/>
  </p:notes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1" r:id="rId25"/>
    <p:sldId id="284" r:id="rId26"/>
    <p:sldId id="285" r:id="rId27"/>
    <p:sldId id="282" r:id="rId28"/>
    <p:sldId id="286" r:id="rId29"/>
    <p:sldId id="287" r:id="rId30"/>
    <p:sldId id="258" r:id="rId31"/>
    <p:sldId id="259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  <a:srgbClr val="CC3399"/>
    <a:srgbClr val="000054"/>
    <a:srgbClr val="00001E"/>
    <a:srgbClr val="000066"/>
    <a:srgbClr val="E6545B"/>
    <a:srgbClr val="F3ABAE"/>
    <a:srgbClr val="FF4B4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t>10.11.2021.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897621"/>
            <a:ext cx="7344816" cy="3240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>
              <a:defRPr sz="54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22440"/>
            <a:ext cx="7344816" cy="1260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CB158EC6-91FD-480C-B501-7AB3728B3D82}" type="datetime1">
              <a:rPr lang="hr-HR" smtClean="0"/>
              <a:t>10.11.2021.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96552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49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4FF1858C-14DA-4DBE-A80D-EC17E5523807}" type="datetime1">
              <a:rPr lang="hr-HR" smtClean="0"/>
              <a:t>10.11.2021.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95858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E3C439A6-2E80-487B-BC3E-3EFC2028AF7E}" type="datetime1">
              <a:rPr lang="hr-HR" smtClean="0"/>
              <a:t>10.11.2021.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mtClean="0"/>
              <a:t>Ulazne i izlazne vrijednosti procedura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157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35357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31A57B8-572A-406A-8EE9-5C39B4C7FE60}" type="datetime1">
              <a:rPr lang="hr-HR" smtClean="0"/>
              <a:t>10.11.2021.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Ulazne i izlazne vrijednosti procedura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167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1E1A78C0-4392-4335-AA2D-448DEAA42F4B}" type="datetime1">
              <a:rPr lang="hr-HR" smtClean="0"/>
              <a:t>10.11.2021.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92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95A5BA5E-855A-4700-BD06-32B3161FDA72}" type="datetime1">
              <a:rPr lang="hr-HR" smtClean="0"/>
              <a:t>10.11.2021.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54534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34587DBA-29A4-46F0-AA35-360ED91628E8}" type="datetime1">
              <a:rPr lang="hr-HR" smtClean="0"/>
              <a:t>10.11.2021.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69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13D28B1-E0FA-4AD9-A31C-40D967404D47}" type="datetime1">
              <a:rPr lang="hr-HR" smtClean="0"/>
              <a:t>10.11.2021.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 spd="slow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r-HR" dirty="0" smtClean="0"/>
              <a:t>4. PROGRAMIRANJE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4.6 </a:t>
            </a:r>
            <a:r>
              <a:rPr lang="hr-HR" dirty="0"/>
              <a:t>Ulazne i izlazne vrijednosti procedura</a:t>
            </a:r>
          </a:p>
        </p:txBody>
      </p:sp>
    </p:spTree>
    <p:extLst>
      <p:ext uri="{BB962C8B-B14F-4D97-AF65-F5344CB8AC3E}">
        <p14:creationId xmlns:p14="http://schemas.microsoft.com/office/powerpoint/2010/main" val="2380368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38842" y="342704"/>
            <a:ext cx="8015347" cy="790840"/>
          </a:xfrm>
        </p:spPr>
        <p:txBody>
          <a:bodyPr/>
          <a:lstStyle/>
          <a:p>
            <a:r>
              <a:rPr lang="hr-HR" dirty="0" smtClean="0"/>
              <a:t>RAZMISLITE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33457" y="1730472"/>
            <a:ext cx="8426118" cy="4956883"/>
          </a:xfrm>
        </p:spPr>
        <p:txBody>
          <a:bodyPr>
            <a:normAutofit/>
          </a:bodyPr>
          <a:lstStyle/>
          <a:p>
            <a:pPr lvl="0"/>
            <a:r>
              <a:rPr lang="hr-HR" sz="2200" dirty="0"/>
              <a:t>Do sada </a:t>
            </a:r>
            <a:r>
              <a:rPr lang="hr-HR" sz="2200" dirty="0" smtClean="0"/>
              <a:t>smo </a:t>
            </a:r>
            <a:r>
              <a:rPr lang="hr-HR" sz="2200" dirty="0" smtClean="0"/>
              <a:t>pisali </a:t>
            </a:r>
            <a:r>
              <a:rPr lang="hr-HR" sz="2200" dirty="0"/>
              <a:t>procedure koje imaju samo jednu promjenjivu veličinu odnosno varijablu (duljinu stranice ili broj stranica). </a:t>
            </a:r>
            <a:endParaRPr lang="hr-HR" sz="2200" dirty="0" smtClean="0"/>
          </a:p>
          <a:p>
            <a:pPr lvl="0"/>
            <a:r>
              <a:rPr lang="hr-HR" sz="2200" dirty="0" smtClean="0"/>
              <a:t>Možemo </a:t>
            </a:r>
            <a:r>
              <a:rPr lang="hr-HR" sz="2200" dirty="0"/>
              <a:t>li napisati proceduru u kojoj su obje veličine promjenjive?</a:t>
            </a:r>
          </a:p>
          <a:p>
            <a:pPr lvl="0"/>
            <a:r>
              <a:rPr lang="hr-HR" sz="2200" dirty="0" smtClean="0"/>
              <a:t>Trebamo </a:t>
            </a:r>
            <a:r>
              <a:rPr lang="hr-HR" sz="2200" dirty="0"/>
              <a:t>li pritom navoditi obje varijable nakon imena procedure?</a:t>
            </a:r>
          </a:p>
          <a:p>
            <a:pPr lvl="0"/>
            <a:r>
              <a:rPr lang="hr-HR" sz="2200" dirty="0" smtClean="0"/>
              <a:t>Trebamo </a:t>
            </a:r>
            <a:r>
              <a:rPr lang="hr-HR" sz="2200" dirty="0"/>
              <a:t>li prilikom pozivanja procedure upisivati obje vrijednosti?</a:t>
            </a:r>
          </a:p>
          <a:p>
            <a:pPr lvl="0"/>
            <a:r>
              <a:rPr lang="hr-HR" sz="2200" dirty="0"/>
              <a:t>Na što </a:t>
            </a:r>
            <a:r>
              <a:rPr lang="hr-HR" sz="2200" dirty="0" smtClean="0"/>
              <a:t>trebamo </a:t>
            </a:r>
            <a:r>
              <a:rPr lang="hr-HR" sz="2200" dirty="0"/>
              <a:t>paziti prilikom navođenja varijabli u proceduri i upisivanjem njihovih vrijednosti prilikom pozivanja procedure.</a:t>
            </a:r>
          </a:p>
          <a:p>
            <a:endParaRPr lang="hr-HR" sz="22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10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8502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574" y="342704"/>
            <a:ext cx="8015347" cy="790840"/>
          </a:xfrm>
        </p:spPr>
        <p:txBody>
          <a:bodyPr/>
          <a:lstStyle/>
          <a:p>
            <a:r>
              <a:rPr lang="hr-HR" dirty="0" smtClean="0"/>
              <a:t>ULAZNA VRIJEDNOST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2790" y="1454638"/>
            <a:ext cx="8138735" cy="495688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Procedura može imati više ulaznih vrijednosti.</a:t>
            </a:r>
            <a:r>
              <a:rPr lang="hr-HR" b="1" dirty="0"/>
              <a:t> </a:t>
            </a:r>
            <a:endParaRPr lang="hr-HR" b="1" dirty="0" smtClean="0"/>
          </a:p>
          <a:p>
            <a:r>
              <a:rPr lang="hr-HR" b="1" dirty="0" smtClean="0"/>
              <a:t>Ulazne </a:t>
            </a:r>
            <a:r>
              <a:rPr lang="hr-HR" b="1" dirty="0"/>
              <a:t>vrijednosti</a:t>
            </a:r>
            <a:r>
              <a:rPr lang="hr-HR" dirty="0"/>
              <a:t> su sve one vrijednost koje korisnik unosi prilikom pozivanja procedure. </a:t>
            </a:r>
            <a:endParaRPr lang="hr-HR" dirty="0" smtClean="0"/>
          </a:p>
          <a:p>
            <a:r>
              <a:rPr lang="hr-HR" dirty="0" smtClean="0"/>
              <a:t>Vrijednosti </a:t>
            </a:r>
            <a:r>
              <a:rPr lang="hr-HR" dirty="0"/>
              <a:t>prilikom pozivanja procedure </a:t>
            </a:r>
            <a:r>
              <a:rPr lang="hr-HR" b="1" dirty="0" smtClean="0"/>
              <a:t>moraju se </a:t>
            </a:r>
            <a:r>
              <a:rPr lang="hr-HR" dirty="0"/>
              <a:t>obvezno navoditi </a:t>
            </a:r>
            <a:r>
              <a:rPr lang="hr-HR" b="1" dirty="0"/>
              <a:t>istim redoslijedom </a:t>
            </a:r>
            <a:r>
              <a:rPr lang="hr-HR" dirty="0"/>
              <a:t>kao što su navedene u proceduri. </a:t>
            </a:r>
            <a:endParaRPr lang="hr-HR" dirty="0" smtClean="0"/>
          </a:p>
          <a:p>
            <a:r>
              <a:rPr lang="hr-HR" dirty="0" smtClean="0"/>
              <a:t>Na</a:t>
            </a:r>
            <a:r>
              <a:rPr lang="hr-HR" dirty="0"/>
              <a:t>, primjer pozivanjem procedure MNOGOKUT </a:t>
            </a:r>
            <a:r>
              <a:rPr lang="hr-HR" dirty="0">
                <a:solidFill>
                  <a:srgbClr val="FF0000"/>
                </a:solidFill>
              </a:rPr>
              <a:t>8</a:t>
            </a:r>
            <a:r>
              <a:rPr lang="hr-HR" dirty="0"/>
              <a:t> </a:t>
            </a:r>
            <a:r>
              <a:rPr lang="hr-HR" dirty="0">
                <a:solidFill>
                  <a:srgbClr val="00B0F0"/>
                </a:solidFill>
              </a:rPr>
              <a:t>100</a:t>
            </a:r>
            <a:r>
              <a:rPr lang="hr-HR" dirty="0"/>
              <a:t> nacrtat će se pravilni osmerokut duljine stranice 100. 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TO MNOGOKUT  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 smtClean="0">
                <a:solidFill>
                  <a:srgbClr val="FF0000"/>
                </a:solidFill>
              </a:rPr>
              <a:t>n </a:t>
            </a:r>
            <a:r>
              <a:rPr lang="hr-HR" dirty="0" smtClean="0"/>
              <a:t> </a:t>
            </a:r>
            <a:r>
              <a:rPr lang="hr-HR" dirty="0">
                <a:solidFill>
                  <a:srgbClr val="00B0F0"/>
                </a:solidFill>
              </a:rPr>
              <a:t>:a</a:t>
            </a:r>
          </a:p>
          <a:p>
            <a:pPr marL="114300" indent="0">
              <a:buNone/>
            </a:pPr>
            <a:r>
              <a:rPr lang="hr-HR" dirty="0"/>
              <a:t>REPEAT </a:t>
            </a:r>
            <a:r>
              <a:rPr lang="hr-HR" dirty="0">
                <a:solidFill>
                  <a:srgbClr val="FF0000"/>
                </a:solidFill>
              </a:rPr>
              <a:t>:n</a:t>
            </a:r>
            <a:r>
              <a:rPr lang="hr-HR" dirty="0"/>
              <a:t> </a:t>
            </a:r>
            <a:r>
              <a:rPr lang="hr-HR" dirty="0" smtClean="0"/>
              <a:t> [FD  </a:t>
            </a:r>
            <a:r>
              <a:rPr lang="hr-HR" dirty="0">
                <a:solidFill>
                  <a:srgbClr val="00B0F0"/>
                </a:solidFill>
              </a:rPr>
              <a:t>:</a:t>
            </a:r>
            <a:r>
              <a:rPr lang="hr-HR" dirty="0" smtClean="0">
                <a:solidFill>
                  <a:srgbClr val="00B0F0"/>
                </a:solidFill>
              </a:rPr>
              <a:t>a </a:t>
            </a:r>
            <a:r>
              <a:rPr lang="hr-HR" dirty="0" smtClean="0"/>
              <a:t> </a:t>
            </a:r>
            <a:r>
              <a:rPr lang="hr-HR" dirty="0"/>
              <a:t>RT 360/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 smtClean="0">
                <a:solidFill>
                  <a:srgbClr val="FF0000"/>
                </a:solidFill>
              </a:rPr>
              <a:t>n </a:t>
            </a:r>
            <a:r>
              <a:rPr lang="hr-HR" dirty="0" smtClean="0"/>
              <a:t>]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END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00723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92" y="496389"/>
            <a:ext cx="4825809" cy="53383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78" y="496389"/>
            <a:ext cx="3256445" cy="188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879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59560" y="317475"/>
            <a:ext cx="8015347" cy="790840"/>
          </a:xfrm>
        </p:spPr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22646" y="1222597"/>
            <a:ext cx="7992888" cy="4956883"/>
          </a:xfrm>
        </p:spPr>
        <p:txBody>
          <a:bodyPr/>
          <a:lstStyle/>
          <a:p>
            <a:r>
              <a:rPr lang="hr-HR" dirty="0" smtClean="0"/>
              <a:t>Napišite </a:t>
            </a:r>
            <a:r>
              <a:rPr lang="hr-HR" dirty="0"/>
              <a:t>proceduru </a:t>
            </a:r>
            <a:r>
              <a:rPr lang="hr-HR" b="1" dirty="0" smtClean="0"/>
              <a:t>OGLEDALO  :n  </a:t>
            </a:r>
            <a:r>
              <a:rPr lang="hr-HR" b="1" dirty="0"/>
              <a:t>:d</a:t>
            </a:r>
            <a:r>
              <a:rPr lang="hr-HR" dirty="0"/>
              <a:t> </a:t>
            </a:r>
            <a:r>
              <a:rPr lang="hr-HR" dirty="0" smtClean="0"/>
              <a:t> koja </a:t>
            </a:r>
            <a:r>
              <a:rPr lang="hr-HR" dirty="0"/>
              <a:t>crta dva pravilna mnogokuta </a:t>
            </a:r>
            <a:r>
              <a:rPr lang="hr-HR" dirty="0" smtClean="0"/>
              <a:t>sa</a:t>
            </a:r>
          </a:p>
          <a:p>
            <a:pPr marL="114300" indent="0">
              <a:buNone/>
            </a:pPr>
            <a:r>
              <a:rPr lang="hr-HR" i="1" dirty="0" smtClean="0"/>
              <a:t>   </a:t>
            </a:r>
            <a:r>
              <a:rPr lang="hr-HR" b="1" dirty="0" smtClean="0"/>
              <a:t>:</a:t>
            </a:r>
            <a:r>
              <a:rPr lang="hr-HR" b="1" dirty="0"/>
              <a:t>n</a:t>
            </a:r>
            <a:r>
              <a:rPr lang="hr-HR" dirty="0"/>
              <a:t> </a:t>
            </a:r>
            <a:r>
              <a:rPr lang="hr-HR" dirty="0" smtClean="0"/>
              <a:t> stranica </a:t>
            </a:r>
          </a:p>
          <a:p>
            <a:pPr marL="114300" indent="0">
              <a:buNone/>
            </a:pPr>
            <a:r>
              <a:rPr lang="hr-HR" dirty="0" smtClean="0"/>
              <a:t>   duljine  </a:t>
            </a:r>
            <a:r>
              <a:rPr lang="hr-HR" b="1" dirty="0" smtClean="0"/>
              <a:t>:</a:t>
            </a:r>
            <a:r>
              <a:rPr lang="hr-HR" b="1" dirty="0"/>
              <a:t>d </a:t>
            </a:r>
            <a:endParaRPr lang="hr-HR" b="1" dirty="0" smtClean="0"/>
          </a:p>
          <a:p>
            <a:pPr marL="114300" indent="0">
              <a:buNone/>
            </a:pPr>
            <a:r>
              <a:rPr lang="hr-HR" dirty="0" smtClean="0"/>
              <a:t>   koji </a:t>
            </a:r>
            <a:r>
              <a:rPr lang="hr-HR" dirty="0"/>
              <a:t>se dodiruju u jednoj stranici kao na </a:t>
            </a:r>
            <a:r>
              <a:rPr lang="hr-HR" dirty="0" smtClean="0"/>
              <a:t>slici.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13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608320" y="4824549"/>
            <a:ext cx="1901554" cy="1045028"/>
            <a:chOff x="5582194" y="4598126"/>
            <a:chExt cx="1440000" cy="720000"/>
          </a:xfrm>
        </p:grpSpPr>
        <p:sp>
          <p:nvSpPr>
            <p:cNvPr id="6" name="Pravokutnik 5"/>
            <p:cNvSpPr/>
            <p:nvPr/>
          </p:nvSpPr>
          <p:spPr>
            <a:xfrm>
              <a:off x="5582194" y="4598126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6302194" y="4598126"/>
              <a:ext cx="720000" cy="7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946297" y="4872457"/>
            <a:ext cx="1625692" cy="1071154"/>
            <a:chOff x="1719874" y="4242549"/>
            <a:chExt cx="1625692" cy="1071154"/>
          </a:xfrm>
        </p:grpSpPr>
        <p:sp>
          <p:nvSpPr>
            <p:cNvPr id="9" name="Jednakokračni trokut 8"/>
            <p:cNvSpPr/>
            <p:nvPr/>
          </p:nvSpPr>
          <p:spPr>
            <a:xfrm rot="5400000">
              <a:off x="2403566" y="4371703"/>
              <a:ext cx="1071154" cy="81284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Jednakokračni trokut 9"/>
            <p:cNvSpPr/>
            <p:nvPr/>
          </p:nvSpPr>
          <p:spPr>
            <a:xfrm rot="16200000" flipH="1">
              <a:off x="1590720" y="4371703"/>
              <a:ext cx="1071154" cy="81284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2" name="TekstniOkvir 11"/>
          <p:cNvSpPr txBox="1"/>
          <p:nvPr/>
        </p:nvSpPr>
        <p:spPr>
          <a:xfrm>
            <a:off x="1776548" y="4189736"/>
            <a:ext cx="241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OGLEDALO 3 40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5352516" y="4134319"/>
            <a:ext cx="241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OGLEDALO 4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40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8772" y="345702"/>
            <a:ext cx="8015347" cy="790840"/>
          </a:xfrm>
        </p:spPr>
        <p:txBody>
          <a:bodyPr/>
          <a:lstStyle/>
          <a:p>
            <a:r>
              <a:rPr lang="hr-HR" dirty="0" smtClean="0"/>
              <a:t>RAZMISLI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8772" y="1532501"/>
            <a:ext cx="8312907" cy="4956883"/>
          </a:xfrm>
        </p:spPr>
        <p:txBody>
          <a:bodyPr>
            <a:normAutofit/>
          </a:bodyPr>
          <a:lstStyle/>
          <a:p>
            <a:pPr lvl="0"/>
            <a:r>
              <a:rPr lang="hr-HR" sz="2800" dirty="0"/>
              <a:t>U kojoj točki je najbolje započeti s crtanjem?</a:t>
            </a:r>
          </a:p>
          <a:p>
            <a:pPr lvl="0"/>
            <a:r>
              <a:rPr lang="hr-HR" sz="2800" dirty="0" smtClean="0"/>
              <a:t>Trebamo </a:t>
            </a:r>
            <a:r>
              <a:rPr lang="hr-HR" sz="2800" dirty="0"/>
              <a:t>li crtati mnogokute svaki posebno koristeći posebnu naredbu REPEAT?</a:t>
            </a:r>
          </a:p>
          <a:p>
            <a:pPr lvl="0"/>
            <a:r>
              <a:rPr lang="hr-HR" sz="2800" dirty="0" smtClean="0"/>
              <a:t>Gdje </a:t>
            </a:r>
            <a:r>
              <a:rPr lang="hr-HR" sz="2800" dirty="0"/>
              <a:t>će se nalaziti kornjača nakon crtanja prvog mnogokuta?</a:t>
            </a:r>
          </a:p>
          <a:p>
            <a:pPr lvl="0"/>
            <a:r>
              <a:rPr lang="hr-HR" sz="2800" dirty="0" smtClean="0"/>
              <a:t>Ako nam </a:t>
            </a:r>
            <a:r>
              <a:rPr lang="hr-HR" sz="2800" dirty="0"/>
              <a:t>je početna stranica crtanja zajednička stranica, </a:t>
            </a:r>
            <a:r>
              <a:rPr lang="hr-HR" sz="2800" dirty="0" smtClean="0"/>
              <a:t>hoćemo </a:t>
            </a:r>
            <a:r>
              <a:rPr lang="hr-HR" sz="2800" dirty="0"/>
              <a:t>li oba mnogokuta crtati tako da </a:t>
            </a:r>
            <a:r>
              <a:rPr lang="hr-HR" sz="2800" dirty="0" smtClean="0"/>
              <a:t>zakrećemo </a:t>
            </a:r>
            <a:r>
              <a:rPr lang="hr-HR" sz="2800" dirty="0"/>
              <a:t>kornjaču u istu stranu</a:t>
            </a:r>
            <a:r>
              <a:rPr lang="hr-HR" sz="2800" dirty="0" smtClean="0"/>
              <a:t>?</a:t>
            </a:r>
          </a:p>
          <a:p>
            <a:pPr lvl="0"/>
            <a:r>
              <a:rPr lang="hr-HR" sz="2800" dirty="0" smtClean="0"/>
              <a:t>Što </a:t>
            </a:r>
            <a:r>
              <a:rPr lang="hr-HR" sz="2800" dirty="0"/>
              <a:t>označava ulazna vrijednost </a:t>
            </a:r>
            <a:r>
              <a:rPr lang="hr-HR" sz="2800" i="1" dirty="0"/>
              <a:t>:n</a:t>
            </a:r>
            <a:r>
              <a:rPr lang="hr-HR" sz="2800" dirty="0"/>
              <a:t>, a što </a:t>
            </a:r>
            <a:r>
              <a:rPr lang="hr-HR" sz="2800" i="1" dirty="0"/>
              <a:t>:d</a:t>
            </a:r>
            <a:r>
              <a:rPr lang="hr-HR" sz="2800" dirty="0"/>
              <a:t>?</a:t>
            </a:r>
          </a:p>
          <a:p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09400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919" y="1233574"/>
            <a:ext cx="8274483" cy="4956883"/>
          </a:xfrm>
        </p:spPr>
        <p:txBody>
          <a:bodyPr>
            <a:normAutofit/>
          </a:bodyPr>
          <a:lstStyle/>
          <a:p>
            <a:r>
              <a:rPr lang="hr-HR" dirty="0"/>
              <a:t>Zadatak </a:t>
            </a:r>
            <a:r>
              <a:rPr lang="hr-HR" dirty="0" smtClean="0"/>
              <a:t>možemo </a:t>
            </a:r>
            <a:r>
              <a:rPr lang="hr-HR" dirty="0"/>
              <a:t>riješiti na različite načine, ali najjednostavniji način je da </a:t>
            </a:r>
            <a:r>
              <a:rPr lang="hr-HR" dirty="0" smtClean="0"/>
              <a:t>nacrtamo </a:t>
            </a:r>
            <a:r>
              <a:rPr lang="hr-HR" dirty="0"/>
              <a:t>dva mnogokuta jednake duljine stranice s time da jednog </a:t>
            </a:r>
            <a:r>
              <a:rPr lang="hr-HR" dirty="0" smtClean="0"/>
              <a:t>crtamo </a:t>
            </a:r>
            <a:r>
              <a:rPr lang="hr-HR" dirty="0"/>
              <a:t>tako da kornjaču </a:t>
            </a:r>
            <a:r>
              <a:rPr lang="hr-HR" dirty="0" smtClean="0"/>
              <a:t>zakrećemo </a:t>
            </a:r>
            <a:r>
              <a:rPr lang="hr-HR" dirty="0"/>
              <a:t>u lijevu, a drugog u desnu stranu. </a:t>
            </a:r>
            <a:endParaRPr lang="hr-HR" dirty="0" smtClean="0"/>
          </a:p>
          <a:p>
            <a:r>
              <a:rPr lang="hr-HR" dirty="0" smtClean="0"/>
              <a:t>Nakon </a:t>
            </a:r>
            <a:r>
              <a:rPr lang="hr-HR" dirty="0"/>
              <a:t>crtanja prvog mnogokuta kornjača će se vratiti u početni položaj, a ta točka je upravo pogodna i za crtanje drugog mnogokuta.</a:t>
            </a:r>
          </a:p>
          <a:p>
            <a:pPr marL="114300" indent="0">
              <a:buNone/>
            </a:pPr>
            <a:r>
              <a:rPr lang="hr-HR" dirty="0"/>
              <a:t> </a:t>
            </a:r>
          </a:p>
          <a:p>
            <a:pPr marL="114300" indent="0">
              <a:buNone/>
            </a:pPr>
            <a:r>
              <a:rPr lang="hr-HR" dirty="0"/>
              <a:t>TO OGLEDALO 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B0F0"/>
                </a:solidFill>
              </a:rPr>
              <a:t>:</a:t>
            </a:r>
            <a:r>
              <a:rPr lang="hr-HR" dirty="0">
                <a:solidFill>
                  <a:srgbClr val="00B0F0"/>
                </a:solidFill>
              </a:rPr>
              <a:t>d</a:t>
            </a:r>
          </a:p>
          <a:p>
            <a:pPr marL="114300" indent="0">
              <a:buNone/>
            </a:pPr>
            <a:r>
              <a:rPr lang="hr-HR" dirty="0" smtClean="0"/>
              <a:t>REPEAT  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 smtClean="0">
                <a:solidFill>
                  <a:srgbClr val="FF0000"/>
                </a:solidFill>
              </a:rPr>
              <a:t>n </a:t>
            </a:r>
            <a:r>
              <a:rPr lang="hr-HR" dirty="0" smtClean="0"/>
              <a:t> [ FD </a:t>
            </a:r>
            <a:r>
              <a:rPr lang="hr-HR" dirty="0">
                <a:solidFill>
                  <a:srgbClr val="00B0F0"/>
                </a:solidFill>
              </a:rPr>
              <a:t>:</a:t>
            </a:r>
            <a:r>
              <a:rPr lang="hr-HR" dirty="0" smtClean="0">
                <a:solidFill>
                  <a:srgbClr val="00B0F0"/>
                </a:solidFill>
              </a:rPr>
              <a:t>d </a:t>
            </a:r>
            <a:r>
              <a:rPr lang="hr-HR" dirty="0" smtClean="0"/>
              <a:t> </a:t>
            </a:r>
            <a:r>
              <a:rPr lang="hr-HR" dirty="0"/>
              <a:t>LT 360/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 smtClean="0">
                <a:solidFill>
                  <a:srgbClr val="FF0000"/>
                </a:solidFill>
              </a:rPr>
              <a:t>n </a:t>
            </a:r>
            <a:r>
              <a:rPr lang="hr-HR" dirty="0" smtClean="0"/>
              <a:t>]</a:t>
            </a:r>
            <a:endParaRPr lang="hr-HR" dirty="0"/>
          </a:p>
          <a:p>
            <a:pPr marL="114300" indent="0">
              <a:buNone/>
            </a:pPr>
            <a:r>
              <a:rPr lang="hr-HR" dirty="0" smtClean="0"/>
              <a:t>REPEAT  </a:t>
            </a:r>
            <a:r>
              <a:rPr lang="hr-HR" dirty="0">
                <a:solidFill>
                  <a:srgbClr val="FF0000"/>
                </a:solidFill>
              </a:rPr>
              <a:t>:n</a:t>
            </a:r>
            <a:r>
              <a:rPr lang="hr-HR" dirty="0"/>
              <a:t> </a:t>
            </a:r>
            <a:r>
              <a:rPr lang="hr-HR" dirty="0" smtClean="0"/>
              <a:t> [ FD </a:t>
            </a:r>
            <a:r>
              <a:rPr lang="hr-HR" dirty="0">
                <a:solidFill>
                  <a:srgbClr val="00B0F0"/>
                </a:solidFill>
              </a:rPr>
              <a:t>:d</a:t>
            </a:r>
            <a:r>
              <a:rPr lang="hr-HR" dirty="0"/>
              <a:t> </a:t>
            </a:r>
            <a:r>
              <a:rPr lang="hr-HR" dirty="0" smtClean="0"/>
              <a:t> RT </a:t>
            </a:r>
            <a:r>
              <a:rPr lang="hr-HR" dirty="0"/>
              <a:t>360/</a:t>
            </a:r>
            <a:r>
              <a:rPr lang="hr-HR" dirty="0">
                <a:solidFill>
                  <a:srgbClr val="FF0000"/>
                </a:solidFill>
              </a:rPr>
              <a:t>:</a:t>
            </a:r>
            <a:r>
              <a:rPr lang="hr-HR" dirty="0" smtClean="0">
                <a:solidFill>
                  <a:srgbClr val="FF0000"/>
                </a:solidFill>
              </a:rPr>
              <a:t>n </a:t>
            </a:r>
            <a:r>
              <a:rPr lang="hr-HR" dirty="0" smtClean="0"/>
              <a:t>]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END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3870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7433" y="1723564"/>
            <a:ext cx="7992888" cy="4482237"/>
          </a:xfrm>
        </p:spPr>
        <p:txBody>
          <a:bodyPr/>
          <a:lstStyle/>
          <a:p>
            <a:pPr lvl="0"/>
            <a:r>
              <a:rPr lang="hr-HR" dirty="0"/>
              <a:t>Napiši proceduru </a:t>
            </a:r>
            <a:r>
              <a:rPr lang="hr-HR" dirty="0" smtClean="0"/>
              <a:t> </a:t>
            </a:r>
            <a:r>
              <a:rPr lang="hr-HR" b="1" dirty="0" smtClean="0"/>
              <a:t>ISKRICA  :n  </a:t>
            </a:r>
            <a:r>
              <a:rPr lang="hr-HR" b="1" dirty="0"/>
              <a:t>:d </a:t>
            </a:r>
            <a:r>
              <a:rPr lang="hr-HR" b="1" dirty="0" smtClean="0"/>
              <a:t>  </a:t>
            </a:r>
            <a:r>
              <a:rPr lang="hr-HR" dirty="0" smtClean="0"/>
              <a:t>k</a:t>
            </a:r>
            <a:r>
              <a:rPr lang="hr-HR" dirty="0" smtClean="0"/>
              <a:t>oja </a:t>
            </a:r>
            <a:r>
              <a:rPr lang="hr-HR" dirty="0"/>
              <a:t>crta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iskricu </a:t>
            </a:r>
            <a:r>
              <a:rPr lang="hr-HR" dirty="0"/>
              <a:t>s </a:t>
            </a:r>
            <a:r>
              <a:rPr lang="hr-HR" b="1" dirty="0"/>
              <a:t>:n</a:t>
            </a:r>
            <a:r>
              <a:rPr lang="hr-HR" dirty="0"/>
              <a:t> </a:t>
            </a:r>
            <a:r>
              <a:rPr lang="hr-HR" dirty="0" smtClean="0"/>
              <a:t> krakova </a:t>
            </a:r>
            <a:r>
              <a:rPr lang="hr-HR" dirty="0"/>
              <a:t>duljine </a:t>
            </a:r>
            <a:r>
              <a:rPr lang="hr-HR" dirty="0" smtClean="0"/>
              <a:t> </a:t>
            </a:r>
            <a:r>
              <a:rPr lang="hr-HR" b="1" dirty="0" smtClean="0"/>
              <a:t>:</a:t>
            </a:r>
            <a:r>
              <a:rPr lang="hr-HR" b="1" dirty="0"/>
              <a:t>d </a:t>
            </a:r>
            <a:r>
              <a:rPr lang="hr-HR" b="1" dirty="0" smtClean="0"/>
              <a:t>  </a:t>
            </a:r>
            <a:r>
              <a:rPr lang="hr-HR" dirty="0" smtClean="0"/>
              <a:t>kao </a:t>
            </a:r>
            <a:r>
              <a:rPr lang="hr-HR" dirty="0"/>
              <a:t>na slici.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990" t="14529" r="23540" b="35601"/>
          <a:stretch/>
        </p:blipFill>
        <p:spPr>
          <a:xfrm>
            <a:off x="3667648" y="3333088"/>
            <a:ext cx="3275764" cy="337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69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2936" y="453237"/>
            <a:ext cx="8015347" cy="790840"/>
          </a:xfrm>
        </p:spPr>
        <p:txBody>
          <a:bodyPr/>
          <a:lstStyle/>
          <a:p>
            <a:r>
              <a:rPr lang="hr-HR" dirty="0" smtClean="0"/>
              <a:t>RAZMISLITE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837" y="1484783"/>
            <a:ext cx="8546647" cy="4956883"/>
          </a:xfrm>
        </p:spPr>
        <p:txBody>
          <a:bodyPr>
            <a:normAutofit/>
          </a:bodyPr>
          <a:lstStyle/>
          <a:p>
            <a:pPr lvl="0"/>
            <a:r>
              <a:rPr lang="hr-HR" sz="2800" dirty="0"/>
              <a:t>Što označava varijabla </a:t>
            </a:r>
            <a:r>
              <a:rPr lang="hr-HR" sz="2800" b="1" dirty="0"/>
              <a:t>:n,</a:t>
            </a:r>
            <a:r>
              <a:rPr lang="hr-HR" sz="2800" dirty="0"/>
              <a:t> a što </a:t>
            </a:r>
            <a:r>
              <a:rPr lang="hr-HR" sz="2800" b="1" dirty="0"/>
              <a:t>:d</a:t>
            </a:r>
            <a:r>
              <a:rPr lang="hr-HR" sz="2800" dirty="0"/>
              <a:t>?</a:t>
            </a:r>
          </a:p>
          <a:p>
            <a:pPr lvl="0"/>
            <a:r>
              <a:rPr lang="hr-HR" sz="2800" dirty="0"/>
              <a:t>Koliko ima krakova iskrica na slici?</a:t>
            </a:r>
          </a:p>
          <a:p>
            <a:pPr lvl="0"/>
            <a:r>
              <a:rPr lang="hr-HR" sz="2800" dirty="0"/>
              <a:t>U kojoj se točki nalazi kornjača prije crtanja svakog pojedinog kraka?</a:t>
            </a:r>
          </a:p>
          <a:p>
            <a:pPr lvl="0"/>
            <a:r>
              <a:rPr lang="hr-HR" sz="2800" dirty="0"/>
              <a:t>Što mora napraviti kornjača nakon crtanja određenog kraka?</a:t>
            </a:r>
          </a:p>
          <a:p>
            <a:pPr lvl="0"/>
            <a:r>
              <a:rPr lang="hr-HR" sz="2800" dirty="0"/>
              <a:t>Koliki je ukupni zbroj svih zakretanja kornjače?</a:t>
            </a:r>
          </a:p>
          <a:p>
            <a:pPr lvl="0"/>
            <a:r>
              <a:rPr lang="hr-HR" sz="2800" dirty="0"/>
              <a:t>Kolika je veličina kuta kod zakretanja kornjače između crtanja dva kraka?</a:t>
            </a:r>
          </a:p>
          <a:p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04437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083" y="2513140"/>
            <a:ext cx="3646917" cy="403425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3799" y="1303752"/>
            <a:ext cx="5463230" cy="126496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hr-HR" altLang="sr-Latn-RS" dirty="0"/>
              <a:t>TO </a:t>
            </a:r>
            <a:r>
              <a:rPr lang="hr-HR" altLang="sr-Latn-RS" dirty="0" smtClean="0"/>
              <a:t>ISKRICA  </a:t>
            </a:r>
            <a:r>
              <a:rPr lang="hr-HR" altLang="sr-Latn-RS" dirty="0">
                <a:solidFill>
                  <a:srgbClr val="FF0000"/>
                </a:solidFill>
              </a:rPr>
              <a:t>:</a:t>
            </a:r>
            <a:r>
              <a:rPr lang="hr-HR" altLang="sr-Latn-RS" dirty="0" smtClean="0">
                <a:solidFill>
                  <a:srgbClr val="FF0000"/>
                </a:solidFill>
              </a:rPr>
              <a:t>n </a:t>
            </a:r>
            <a:r>
              <a:rPr lang="hr-HR" altLang="sr-Latn-RS" dirty="0" smtClean="0"/>
              <a:t> </a:t>
            </a:r>
            <a:r>
              <a:rPr lang="hr-HR" altLang="sr-Latn-RS" dirty="0">
                <a:solidFill>
                  <a:srgbClr val="0070C0"/>
                </a:solidFill>
              </a:rPr>
              <a:t>:d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hr-HR" altLang="sr-Latn-RS" dirty="0"/>
              <a:t>REPEAT </a:t>
            </a:r>
            <a:r>
              <a:rPr lang="hr-HR" altLang="sr-Latn-RS" dirty="0">
                <a:solidFill>
                  <a:srgbClr val="FF0000"/>
                </a:solidFill>
              </a:rPr>
              <a:t>:n</a:t>
            </a:r>
            <a:r>
              <a:rPr lang="hr-HR" altLang="sr-Latn-RS" dirty="0"/>
              <a:t> </a:t>
            </a:r>
            <a:r>
              <a:rPr lang="hr-HR" altLang="sr-Latn-RS" dirty="0" smtClean="0"/>
              <a:t>[ FD </a:t>
            </a:r>
            <a:r>
              <a:rPr lang="hr-HR" altLang="sr-Latn-RS" dirty="0" smtClean="0">
                <a:solidFill>
                  <a:srgbClr val="0070C0"/>
                </a:solidFill>
              </a:rPr>
              <a:t>:d </a:t>
            </a:r>
            <a:r>
              <a:rPr lang="hr-HR" altLang="sr-Latn-RS" dirty="0" smtClean="0"/>
              <a:t> </a:t>
            </a:r>
            <a:r>
              <a:rPr lang="hr-HR" altLang="sr-Latn-RS" dirty="0"/>
              <a:t>BK </a:t>
            </a:r>
            <a:r>
              <a:rPr lang="hr-HR" altLang="sr-Latn-RS" dirty="0">
                <a:solidFill>
                  <a:srgbClr val="0070C0"/>
                </a:solidFill>
              </a:rPr>
              <a:t>:d</a:t>
            </a:r>
            <a:r>
              <a:rPr lang="hr-HR" altLang="sr-Latn-RS" dirty="0"/>
              <a:t> </a:t>
            </a:r>
            <a:r>
              <a:rPr lang="hr-HR" altLang="sr-Latn-RS" dirty="0" smtClean="0"/>
              <a:t> RT </a:t>
            </a:r>
            <a:r>
              <a:rPr lang="hr-HR" altLang="sr-Latn-RS" dirty="0"/>
              <a:t>360/</a:t>
            </a:r>
            <a:r>
              <a:rPr lang="hr-HR" altLang="sr-Latn-RS" dirty="0">
                <a:solidFill>
                  <a:srgbClr val="FF0000"/>
                </a:solidFill>
              </a:rPr>
              <a:t>:n</a:t>
            </a:r>
            <a:r>
              <a:rPr lang="hr-HR" altLang="sr-Latn-RS" dirty="0" smtClean="0"/>
              <a:t>]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hr-HR" altLang="sr-Latn-RS" dirty="0" smtClean="0"/>
              <a:t>END</a:t>
            </a:r>
            <a:endParaRPr lang="hr-HR" altLang="sr-Latn-R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6968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323" y="1538063"/>
            <a:ext cx="7992888" cy="4708660"/>
          </a:xfrm>
        </p:spPr>
        <p:txBody>
          <a:bodyPr/>
          <a:lstStyle/>
          <a:p>
            <a:pPr lvl="0"/>
            <a:r>
              <a:rPr lang="hr-HR" dirty="0"/>
              <a:t>Napiši proceduru PARALELOGRAM :a :b koja crta paralelogram sa stranicama :a i :b i kojemu je šiljasti kut veličine 45°.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102" y="4197532"/>
            <a:ext cx="5395837" cy="1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3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7204" y="302511"/>
            <a:ext cx="8015347" cy="790840"/>
          </a:xfrm>
        </p:spPr>
        <p:txBody>
          <a:bodyPr/>
          <a:lstStyle/>
          <a:p>
            <a:r>
              <a:rPr lang="hr-HR" dirty="0" smtClean="0"/>
              <a:t>VARIJABLA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2406" y="1211033"/>
            <a:ext cx="8580192" cy="5278351"/>
          </a:xfrm>
        </p:spPr>
        <p:txBody>
          <a:bodyPr>
            <a:noAutofit/>
          </a:bodyPr>
          <a:lstStyle/>
          <a:p>
            <a:r>
              <a:rPr lang="hr-HR" sz="2800" dirty="0"/>
              <a:t>Veličine koje mogu poprimiti različite vrijednosti se nazivaju </a:t>
            </a:r>
            <a:r>
              <a:rPr lang="hr-HR" sz="2800" b="1" dirty="0"/>
              <a:t>varijablama. </a:t>
            </a:r>
            <a:endParaRPr lang="hr-HR" sz="2800" b="1" dirty="0" smtClean="0"/>
          </a:p>
          <a:p>
            <a:r>
              <a:rPr lang="hr-HR" sz="2800" dirty="0" smtClean="0"/>
              <a:t>One </a:t>
            </a:r>
            <a:r>
              <a:rPr lang="hr-HR" sz="2800" dirty="0"/>
              <a:t>se označavaju različitim oznakama </a:t>
            </a:r>
            <a:r>
              <a:rPr lang="hr-HR" sz="2800" i="1" dirty="0"/>
              <a:t>a, b, c, x… </a:t>
            </a:r>
            <a:endParaRPr lang="hr-HR" sz="2800" i="1" dirty="0" smtClean="0"/>
          </a:p>
          <a:p>
            <a:r>
              <a:rPr lang="hr-HR" sz="2800" dirty="0" smtClean="0"/>
              <a:t>U </a:t>
            </a:r>
            <a:r>
              <a:rPr lang="hr-HR" sz="2800" dirty="0"/>
              <a:t>programskom jeziku Logo prepoznajemo varijablu tako što se ispred samog naziva varijable nalazi </a:t>
            </a:r>
            <a:r>
              <a:rPr lang="hr-HR" sz="2800" b="1" dirty="0" err="1"/>
              <a:t>dvotočje</a:t>
            </a:r>
            <a:r>
              <a:rPr lang="hr-HR" sz="2800" b="1" dirty="0"/>
              <a:t> (:). </a:t>
            </a:r>
            <a:endParaRPr lang="hr-HR" sz="2800" b="1" dirty="0" smtClean="0"/>
          </a:p>
          <a:p>
            <a:r>
              <a:rPr lang="hr-HR" sz="2800" dirty="0" smtClean="0"/>
              <a:t>Naziv </a:t>
            </a:r>
            <a:r>
              <a:rPr lang="hr-HR" sz="2800" dirty="0"/>
              <a:t>varijable ne mora biti samo jedan znak nego može biti i cijela </a:t>
            </a:r>
            <a:r>
              <a:rPr lang="hr-HR" sz="2800" dirty="0" smtClean="0"/>
              <a:t>riječ</a:t>
            </a:r>
            <a:br>
              <a:rPr lang="hr-HR" sz="2800" dirty="0" smtClean="0"/>
            </a:br>
            <a:r>
              <a:rPr lang="hr-HR" sz="2800" dirty="0" smtClean="0"/>
              <a:t>npr.  </a:t>
            </a:r>
            <a:r>
              <a:rPr lang="hr-HR" sz="2800" dirty="0"/>
              <a:t>:</a:t>
            </a:r>
            <a:r>
              <a:rPr lang="hr-HR" sz="2800" i="1" dirty="0"/>
              <a:t>a, :x, :duljina, :polumjer, :</a:t>
            </a:r>
            <a:r>
              <a:rPr lang="hr-HR" sz="2800" i="1" dirty="0" err="1"/>
              <a:t>xyz</a:t>
            </a:r>
            <a:r>
              <a:rPr lang="hr-HR" sz="2800" i="1" dirty="0"/>
              <a:t> </a:t>
            </a:r>
            <a:r>
              <a:rPr lang="hr-HR" sz="2800" i="1" dirty="0" smtClean="0"/>
              <a:t>  </a:t>
            </a:r>
            <a:r>
              <a:rPr lang="hr-HR" sz="2800" dirty="0" smtClean="0"/>
              <a:t>i </a:t>
            </a:r>
            <a:r>
              <a:rPr lang="hr-HR" sz="2800" dirty="0"/>
              <a:t>slično. </a:t>
            </a:r>
            <a:endParaRPr lang="hr-HR" sz="2800" dirty="0" smtClean="0"/>
          </a:p>
          <a:p>
            <a:r>
              <a:rPr lang="hr-HR" sz="2800" dirty="0" smtClean="0"/>
              <a:t>Između </a:t>
            </a:r>
            <a:r>
              <a:rPr lang="hr-HR" sz="2800" dirty="0"/>
              <a:t>bilo kojih znakova naziva kao ni nakon </a:t>
            </a:r>
            <a:r>
              <a:rPr lang="hr-HR" sz="2800" dirty="0" err="1" smtClean="0"/>
              <a:t>dvotočja</a:t>
            </a:r>
            <a:r>
              <a:rPr lang="hr-HR" sz="2800" dirty="0"/>
              <a:t> </a:t>
            </a:r>
            <a:r>
              <a:rPr lang="hr-HR" sz="2800" b="1" dirty="0" smtClean="0"/>
              <a:t>ne smije biti razmak</a:t>
            </a:r>
            <a:endParaRPr lang="hr-HR" sz="28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492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671268"/>
            <a:ext cx="7992888" cy="1345503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TO PARALELOGRAM 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70C0"/>
                </a:solidFill>
              </a:rPr>
              <a:t>:</a:t>
            </a:r>
            <a:r>
              <a:rPr lang="hr-HR" dirty="0">
                <a:solidFill>
                  <a:srgbClr val="0070C0"/>
                </a:solidFill>
              </a:rPr>
              <a:t>a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  <a:r>
              <a:rPr lang="hr-HR" dirty="0">
                <a:solidFill>
                  <a:srgbClr val="FF0000"/>
                </a:solidFill>
              </a:rPr>
              <a:t>b</a:t>
            </a:r>
          </a:p>
          <a:p>
            <a:pPr marL="114300" indent="0">
              <a:buNone/>
            </a:pPr>
            <a:r>
              <a:rPr lang="hr-HR" dirty="0"/>
              <a:t>RT 90 REPEAT 2 [</a:t>
            </a:r>
            <a:r>
              <a:rPr lang="hr-HR" dirty="0" smtClean="0"/>
              <a:t>FD  </a:t>
            </a:r>
            <a:r>
              <a:rPr lang="hr-HR" dirty="0">
                <a:solidFill>
                  <a:srgbClr val="0070C0"/>
                </a:solidFill>
              </a:rPr>
              <a:t>:</a:t>
            </a:r>
            <a:r>
              <a:rPr lang="hr-HR" dirty="0" smtClean="0">
                <a:solidFill>
                  <a:srgbClr val="0070C0"/>
                </a:solidFill>
              </a:rPr>
              <a:t>a </a:t>
            </a:r>
            <a:r>
              <a:rPr lang="hr-HR" dirty="0" smtClean="0"/>
              <a:t> </a:t>
            </a:r>
            <a:r>
              <a:rPr lang="hr-HR" dirty="0"/>
              <a:t>LT </a:t>
            </a:r>
            <a:r>
              <a:rPr lang="hr-HR" dirty="0" smtClean="0"/>
              <a:t>45  FD  </a:t>
            </a:r>
            <a:r>
              <a:rPr lang="hr-HR" dirty="0">
                <a:solidFill>
                  <a:srgbClr val="FF0000"/>
                </a:solidFill>
              </a:rPr>
              <a:t>:b</a:t>
            </a:r>
            <a:r>
              <a:rPr lang="hr-HR" dirty="0"/>
              <a:t> </a:t>
            </a:r>
            <a:r>
              <a:rPr lang="hr-HR" dirty="0" smtClean="0"/>
              <a:t> LT </a:t>
            </a:r>
            <a:r>
              <a:rPr lang="hr-HR" dirty="0"/>
              <a:t>135]</a:t>
            </a:r>
          </a:p>
          <a:p>
            <a:pPr marL="114300" indent="0">
              <a:buNone/>
            </a:pPr>
            <a:r>
              <a:rPr lang="hr-HR" dirty="0"/>
              <a:t>END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pic>
        <p:nvPicPr>
          <p:cNvPr id="6" name="Slika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51700" r="29616" b="13834"/>
          <a:stretch/>
        </p:blipFill>
        <p:spPr bwMode="auto">
          <a:xfrm>
            <a:off x="1954911" y="3108960"/>
            <a:ext cx="6126643" cy="3196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2635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080" y="1486241"/>
            <a:ext cx="8095193" cy="4956883"/>
          </a:xfrm>
        </p:spPr>
        <p:txBody>
          <a:bodyPr/>
          <a:lstStyle/>
          <a:p>
            <a:pPr marL="571500" lvl="0" indent="-457200">
              <a:buFont typeface="+mj-lt"/>
              <a:buAutoNum type="arabicPeriod"/>
            </a:pPr>
            <a:r>
              <a:rPr lang="hr-HR" dirty="0" smtClean="0"/>
              <a:t>Napišite </a:t>
            </a:r>
            <a:r>
              <a:rPr lang="hr-HR" dirty="0"/>
              <a:t>proceduru PARALELOGRAM :a :b tako da </a:t>
            </a:r>
            <a:r>
              <a:rPr lang="hr-HR" dirty="0" smtClean="0"/>
              <a:t>izostavite </a:t>
            </a:r>
            <a:r>
              <a:rPr lang="hr-HR" dirty="0"/>
              <a:t>na početku naredbu RT 90. Je li i to rješenje ovog zadatka</a:t>
            </a:r>
            <a:r>
              <a:rPr lang="hr-HR" dirty="0" smtClean="0"/>
              <a:t>? </a:t>
            </a:r>
            <a:br>
              <a:rPr lang="hr-HR" dirty="0" smtClean="0"/>
            </a:br>
            <a:r>
              <a:rPr lang="hr-HR" dirty="0" smtClean="0">
                <a:hlinkClick r:id="rId2" action="ppaction://hlinksldjump"/>
              </a:rPr>
              <a:t>RJEŠENJE</a:t>
            </a:r>
            <a:endParaRPr lang="hr-HR" dirty="0"/>
          </a:p>
          <a:p>
            <a:pPr marL="571500" lvl="0" indent="-457200">
              <a:buFont typeface="+mj-lt"/>
              <a:buAutoNum type="arabicPeriod"/>
            </a:pPr>
            <a:r>
              <a:rPr lang="hr-HR" dirty="0" smtClean="0"/>
              <a:t>Napišite </a:t>
            </a:r>
            <a:r>
              <a:rPr lang="hr-HR" dirty="0"/>
              <a:t>proceduru PARALELOGRAM :a :b tako da unutar naredbe REPEAT umjesto naredbe LT </a:t>
            </a:r>
            <a:r>
              <a:rPr lang="hr-HR" dirty="0" smtClean="0"/>
              <a:t>koristite naredbu </a:t>
            </a:r>
            <a:r>
              <a:rPr lang="hr-HR" dirty="0"/>
              <a:t>RT? </a:t>
            </a:r>
            <a:r>
              <a:rPr lang="hr-HR" dirty="0" smtClean="0"/>
              <a:t>Jeste </a:t>
            </a:r>
            <a:r>
              <a:rPr lang="hr-HR" dirty="0"/>
              <a:t>li također </a:t>
            </a:r>
            <a:r>
              <a:rPr lang="hr-HR" dirty="0" smtClean="0"/>
              <a:t>dobili </a:t>
            </a:r>
            <a:r>
              <a:rPr lang="hr-HR" dirty="0"/>
              <a:t>paralelogram</a:t>
            </a:r>
            <a:r>
              <a:rPr lang="hr-HR" dirty="0" smtClean="0"/>
              <a:t>? </a:t>
            </a:r>
            <a:r>
              <a:rPr lang="hr-HR" dirty="0">
                <a:hlinkClick r:id="rId3" action="ppaction://hlinksldjump"/>
              </a:rPr>
              <a:t>RJEŠENJE</a:t>
            </a:r>
            <a:endParaRPr lang="hr-HR" dirty="0"/>
          </a:p>
          <a:p>
            <a:pPr marL="571500" lvl="0" indent="-457200">
              <a:buFont typeface="+mj-lt"/>
              <a:buAutoNum type="arabicPeriod"/>
            </a:pPr>
            <a:r>
              <a:rPr lang="hr-HR" dirty="0" smtClean="0"/>
              <a:t>Napišite </a:t>
            </a:r>
            <a:r>
              <a:rPr lang="hr-HR" dirty="0"/>
              <a:t>proceduru PRAVOKUTNIK </a:t>
            </a:r>
            <a:r>
              <a:rPr lang="hr-HR" dirty="0">
                <a:solidFill>
                  <a:srgbClr val="FF0000"/>
                </a:solidFill>
              </a:rPr>
              <a:t>:a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</a:rPr>
              <a:t>:b</a:t>
            </a:r>
            <a:r>
              <a:rPr lang="hr-HR" dirty="0"/>
              <a:t> koja crta pravokutnik s duljinama stranica :a i :b</a:t>
            </a:r>
            <a:r>
              <a:rPr lang="hr-HR" dirty="0" smtClean="0"/>
              <a:t>. </a:t>
            </a:r>
          </a:p>
          <a:p>
            <a:pPr marL="114300" lvl="0" indent="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hr-HR" dirty="0" smtClean="0">
                <a:hlinkClick r:id="rId4" action="ppaction://hlinksldjump"/>
              </a:rPr>
              <a:t>RJEŠENJE</a:t>
            </a:r>
            <a:endParaRPr lang="hr-HR" dirty="0"/>
          </a:p>
          <a:p>
            <a:pPr marL="571500" indent="-45720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29497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2226" y="290369"/>
            <a:ext cx="6483458" cy="1345503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TO PARALELOGRAM </a:t>
            </a:r>
            <a:r>
              <a:rPr lang="hr-HR" dirty="0">
                <a:solidFill>
                  <a:srgbClr val="0070C0"/>
                </a:solidFill>
              </a:rPr>
              <a:t>:a</a:t>
            </a: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:b</a:t>
            </a:r>
          </a:p>
          <a:p>
            <a:pPr marL="114300" indent="0">
              <a:buNone/>
            </a:pPr>
            <a:r>
              <a:rPr lang="hr-HR" dirty="0" smtClean="0"/>
              <a:t>REPEAT </a:t>
            </a:r>
            <a:r>
              <a:rPr lang="hr-HR" dirty="0"/>
              <a:t>2 </a:t>
            </a:r>
            <a:r>
              <a:rPr lang="hr-HR" dirty="0" smtClean="0"/>
              <a:t>[ FD </a:t>
            </a:r>
            <a:r>
              <a:rPr lang="hr-HR" dirty="0">
                <a:solidFill>
                  <a:srgbClr val="0070C0"/>
                </a:solidFill>
              </a:rPr>
              <a:t>:</a:t>
            </a:r>
            <a:r>
              <a:rPr lang="hr-HR" dirty="0" smtClean="0">
                <a:solidFill>
                  <a:srgbClr val="0070C0"/>
                </a:solidFill>
              </a:rPr>
              <a:t>a </a:t>
            </a:r>
            <a:r>
              <a:rPr lang="hr-HR" dirty="0" smtClean="0"/>
              <a:t> </a:t>
            </a:r>
            <a:r>
              <a:rPr lang="hr-HR" dirty="0"/>
              <a:t>LT 45 </a:t>
            </a:r>
            <a:r>
              <a:rPr lang="hr-HR" dirty="0" smtClean="0"/>
              <a:t> FD </a:t>
            </a:r>
            <a:r>
              <a:rPr lang="hr-HR" dirty="0">
                <a:solidFill>
                  <a:srgbClr val="FF0000"/>
                </a:solidFill>
              </a:rPr>
              <a:t>:b</a:t>
            </a:r>
            <a:r>
              <a:rPr lang="hr-HR" dirty="0"/>
              <a:t> </a:t>
            </a:r>
            <a:r>
              <a:rPr lang="hr-HR" dirty="0" smtClean="0"/>
              <a:t> LT 135 ]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END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3" y="1759132"/>
            <a:ext cx="3748638" cy="4146778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932226" y="5929151"/>
            <a:ext cx="3872125" cy="5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PARALELOGRAM </a:t>
            </a:r>
            <a:r>
              <a:rPr lang="hr-HR" dirty="0" smtClean="0">
                <a:solidFill>
                  <a:srgbClr val="0070C0"/>
                </a:solidFill>
              </a:rPr>
              <a:t>100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50</a:t>
            </a:r>
          </a:p>
          <a:p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798" y="1759132"/>
            <a:ext cx="3763316" cy="4163015"/>
          </a:xfrm>
          <a:prstGeom prst="rect">
            <a:avLst/>
          </a:prstGeom>
        </p:spPr>
      </p:pic>
      <p:sp>
        <p:nvSpPr>
          <p:cNvPr id="9" name="Rezervirano mjesto sadržaja 2"/>
          <p:cNvSpPr txBox="1">
            <a:spLocks/>
          </p:cNvSpPr>
          <p:nvPr/>
        </p:nvSpPr>
        <p:spPr>
          <a:xfrm>
            <a:off x="5052989" y="5925649"/>
            <a:ext cx="3872125" cy="5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PARALELOGRAM </a:t>
            </a:r>
            <a:r>
              <a:rPr lang="hr-HR" dirty="0" smtClean="0">
                <a:solidFill>
                  <a:srgbClr val="0070C0"/>
                </a:solidFill>
              </a:rPr>
              <a:t>50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100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5797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11061" y="300417"/>
            <a:ext cx="5677990" cy="1345503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TO PARALELOGRAM </a:t>
            </a:r>
            <a:r>
              <a:rPr lang="hr-HR" dirty="0">
                <a:solidFill>
                  <a:srgbClr val="0070C0"/>
                </a:solidFill>
              </a:rPr>
              <a:t>:a</a:t>
            </a:r>
            <a:r>
              <a:rPr lang="hr-HR" dirty="0"/>
              <a:t> </a:t>
            </a:r>
            <a:r>
              <a:rPr lang="hr-HR" dirty="0">
                <a:solidFill>
                  <a:srgbClr val="FF0000"/>
                </a:solidFill>
              </a:rPr>
              <a:t>:b</a:t>
            </a:r>
          </a:p>
          <a:p>
            <a:pPr marL="114300" indent="0">
              <a:buNone/>
            </a:pPr>
            <a:r>
              <a:rPr lang="hr-HR" dirty="0" smtClean="0"/>
              <a:t>REPEAT </a:t>
            </a:r>
            <a:r>
              <a:rPr lang="hr-HR" dirty="0"/>
              <a:t>2 [FD </a:t>
            </a:r>
            <a:r>
              <a:rPr lang="hr-HR" dirty="0">
                <a:solidFill>
                  <a:srgbClr val="0070C0"/>
                </a:solidFill>
              </a:rPr>
              <a:t>:a</a:t>
            </a:r>
            <a:r>
              <a:rPr lang="hr-HR" dirty="0"/>
              <a:t> R</a:t>
            </a:r>
            <a:r>
              <a:rPr lang="hr-HR" dirty="0" smtClean="0"/>
              <a:t>T </a:t>
            </a:r>
            <a:r>
              <a:rPr lang="hr-HR" dirty="0"/>
              <a:t>45 FD </a:t>
            </a:r>
            <a:r>
              <a:rPr lang="hr-HR" dirty="0">
                <a:solidFill>
                  <a:srgbClr val="FF0000"/>
                </a:solidFill>
              </a:rPr>
              <a:t>:b</a:t>
            </a:r>
            <a:r>
              <a:rPr lang="hr-HR" dirty="0"/>
              <a:t> R</a:t>
            </a:r>
            <a:r>
              <a:rPr lang="hr-HR" dirty="0" smtClean="0"/>
              <a:t>T </a:t>
            </a:r>
            <a:r>
              <a:rPr lang="hr-HR" dirty="0"/>
              <a:t>135]</a:t>
            </a:r>
          </a:p>
          <a:p>
            <a:pPr marL="114300" indent="0">
              <a:buNone/>
            </a:pPr>
            <a:r>
              <a:rPr lang="hr-HR" dirty="0"/>
              <a:t>END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sp>
        <p:nvSpPr>
          <p:cNvPr id="7" name="Rezervirano mjesto sadržaja 2"/>
          <p:cNvSpPr txBox="1">
            <a:spLocks/>
          </p:cNvSpPr>
          <p:nvPr/>
        </p:nvSpPr>
        <p:spPr>
          <a:xfrm>
            <a:off x="387839" y="5929151"/>
            <a:ext cx="3872125" cy="5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PARALELOGRAM </a:t>
            </a:r>
            <a:r>
              <a:rPr lang="hr-HR" dirty="0" smtClean="0">
                <a:solidFill>
                  <a:srgbClr val="0070C0"/>
                </a:solidFill>
              </a:rPr>
              <a:t>100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50</a:t>
            </a:r>
          </a:p>
          <a:p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4804351" y="5929151"/>
            <a:ext cx="3872125" cy="5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PARALELOGRAM </a:t>
            </a:r>
            <a:r>
              <a:rPr lang="hr-HR" dirty="0" smtClean="0">
                <a:solidFill>
                  <a:srgbClr val="0070C0"/>
                </a:solidFill>
              </a:rPr>
              <a:t>50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100</a:t>
            </a:r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40" y="1704277"/>
            <a:ext cx="3763316" cy="416301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1645920"/>
            <a:ext cx="3742668" cy="41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87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3559" y="359935"/>
            <a:ext cx="5587124" cy="1441297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hr-HR" dirty="0" smtClean="0"/>
              <a:t>TO PRAVOKUTNIK  </a:t>
            </a:r>
            <a:r>
              <a:rPr lang="hr-HR" dirty="0" smtClean="0">
                <a:solidFill>
                  <a:srgbClr val="FF0000"/>
                </a:solidFill>
              </a:rPr>
              <a:t>:a</a:t>
            </a:r>
            <a:r>
              <a:rPr lang="hr-HR" dirty="0" smtClean="0"/>
              <a:t>  </a:t>
            </a:r>
            <a:r>
              <a:rPr lang="hr-HR" dirty="0" smtClean="0">
                <a:solidFill>
                  <a:srgbClr val="0070C0"/>
                </a:solidFill>
              </a:rPr>
              <a:t>:b</a:t>
            </a:r>
          </a:p>
          <a:p>
            <a:pPr marL="114300" indent="0">
              <a:buNone/>
            </a:pPr>
            <a:r>
              <a:rPr lang="hr-HR" dirty="0" smtClean="0"/>
              <a:t>REPEAT 2 [ FD </a:t>
            </a:r>
            <a:r>
              <a:rPr lang="hr-HR" dirty="0" smtClean="0">
                <a:solidFill>
                  <a:srgbClr val="FF0000"/>
                </a:solidFill>
              </a:rPr>
              <a:t>:a</a:t>
            </a:r>
            <a:r>
              <a:rPr lang="hr-HR" dirty="0" smtClean="0"/>
              <a:t>  RT 90  FD </a:t>
            </a:r>
            <a:r>
              <a:rPr lang="hr-HR" dirty="0" smtClean="0">
                <a:solidFill>
                  <a:srgbClr val="0070C0"/>
                </a:solidFill>
              </a:rPr>
              <a:t>:b  </a:t>
            </a:r>
            <a:r>
              <a:rPr lang="hr-HR" dirty="0" smtClean="0"/>
              <a:t>RT 90]</a:t>
            </a:r>
          </a:p>
          <a:p>
            <a:pPr marL="114300" indent="0">
              <a:buNone/>
            </a:pPr>
            <a:r>
              <a:rPr lang="hr-HR" dirty="0" smtClean="0"/>
              <a:t>END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89" y="2081349"/>
            <a:ext cx="3424223" cy="37879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61" y="2049694"/>
            <a:ext cx="3481453" cy="3851216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932226" y="5929151"/>
            <a:ext cx="3872125" cy="5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PRAVOKUTNIK </a:t>
            </a:r>
            <a:r>
              <a:rPr lang="hr-HR" dirty="0" smtClean="0">
                <a:solidFill>
                  <a:srgbClr val="FF0000"/>
                </a:solidFill>
              </a:rPr>
              <a:t>100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70C0"/>
                </a:solidFill>
              </a:rPr>
              <a:t>50</a:t>
            </a:r>
          </a:p>
          <a:p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5443661" y="5925649"/>
            <a:ext cx="3481453" cy="5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PRAVOKUTNIK </a:t>
            </a:r>
            <a:r>
              <a:rPr lang="hr-HR" dirty="0" smtClean="0">
                <a:solidFill>
                  <a:srgbClr val="FF0000"/>
                </a:solidFill>
              </a:rPr>
              <a:t>50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70C0"/>
                </a:solidFill>
              </a:rPr>
              <a:t>100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8626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080" y="2572378"/>
            <a:ext cx="8095193" cy="3870746"/>
          </a:xfrm>
        </p:spPr>
        <p:txBody>
          <a:bodyPr/>
          <a:lstStyle/>
          <a:p>
            <a:pPr marL="114300" lvl="0" indent="0">
              <a:buNone/>
            </a:pPr>
            <a:r>
              <a:rPr lang="hr-HR" dirty="0" smtClean="0"/>
              <a:t>Napišite </a:t>
            </a:r>
            <a:r>
              <a:rPr lang="hr-HR" dirty="0"/>
              <a:t>proceduru </a:t>
            </a:r>
            <a:r>
              <a:rPr lang="hr-HR" b="1" dirty="0" smtClean="0"/>
              <a:t>PARAL  :a  </a:t>
            </a:r>
            <a:r>
              <a:rPr lang="hr-HR" b="1" dirty="0"/>
              <a:t>:b </a:t>
            </a:r>
            <a:r>
              <a:rPr lang="hr-HR" b="1" dirty="0" smtClean="0"/>
              <a:t> :kut  </a:t>
            </a:r>
            <a:r>
              <a:rPr lang="hr-HR" dirty="0" smtClean="0"/>
              <a:t>u kojoj su varijable :a i :b  duljine stranica,  a :kut jedan od zadanih kutova.</a:t>
            </a:r>
          </a:p>
          <a:p>
            <a:pPr marL="114300" lvl="0" indent="0">
              <a:buNone/>
            </a:pPr>
            <a:endParaRPr lang="hr-HR" dirty="0"/>
          </a:p>
          <a:p>
            <a:pPr marL="114300" lvl="0" indent="0">
              <a:buNone/>
            </a:pPr>
            <a:r>
              <a:rPr lang="hr-HR" dirty="0" smtClean="0"/>
              <a:t>Kako ćemo izračunati drugi kut?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83623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0142" y="2380426"/>
            <a:ext cx="7454765" cy="1345503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hr-HR" sz="2600" dirty="0"/>
              <a:t>TO </a:t>
            </a:r>
            <a:r>
              <a:rPr lang="hr-HR" sz="2600" dirty="0" smtClean="0"/>
              <a:t> </a:t>
            </a:r>
            <a:r>
              <a:rPr lang="hr-HR" sz="2600" b="1" dirty="0" smtClean="0"/>
              <a:t>PARAL  </a:t>
            </a:r>
            <a:r>
              <a:rPr lang="hr-HR" sz="2600" b="1" dirty="0">
                <a:solidFill>
                  <a:srgbClr val="0070C0"/>
                </a:solidFill>
              </a:rPr>
              <a:t>:</a:t>
            </a:r>
            <a:r>
              <a:rPr lang="hr-HR" sz="2600" b="1" dirty="0" smtClean="0">
                <a:solidFill>
                  <a:srgbClr val="0070C0"/>
                </a:solidFill>
              </a:rPr>
              <a:t>a </a:t>
            </a:r>
            <a:r>
              <a:rPr lang="hr-HR" sz="2600" b="1" dirty="0" smtClean="0"/>
              <a:t> </a:t>
            </a:r>
            <a:r>
              <a:rPr lang="hr-HR" sz="2600" b="1" dirty="0">
                <a:solidFill>
                  <a:srgbClr val="FF0000"/>
                </a:solidFill>
              </a:rPr>
              <a:t>:</a:t>
            </a:r>
            <a:r>
              <a:rPr lang="hr-HR" sz="2600" b="1" dirty="0" smtClean="0">
                <a:solidFill>
                  <a:srgbClr val="FF0000"/>
                </a:solidFill>
              </a:rPr>
              <a:t>b   </a:t>
            </a:r>
            <a:r>
              <a:rPr lang="hr-HR" sz="2600" b="1" dirty="0" smtClean="0">
                <a:solidFill>
                  <a:srgbClr val="00B050"/>
                </a:solidFill>
              </a:rPr>
              <a:t>:KUT</a:t>
            </a:r>
            <a:endParaRPr lang="hr-HR" sz="2600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hr-HR" sz="2600" dirty="0" smtClean="0"/>
              <a:t>REPEAT </a:t>
            </a:r>
            <a:r>
              <a:rPr lang="hr-HR" sz="2600" dirty="0"/>
              <a:t>2 [FD </a:t>
            </a: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0070C0"/>
                </a:solidFill>
              </a:rPr>
              <a:t>:</a:t>
            </a:r>
            <a:r>
              <a:rPr lang="hr-HR" sz="2600" b="1" dirty="0">
                <a:solidFill>
                  <a:srgbClr val="0070C0"/>
                </a:solidFill>
              </a:rPr>
              <a:t>a</a:t>
            </a:r>
            <a:r>
              <a:rPr lang="hr-HR" sz="2600" dirty="0"/>
              <a:t> </a:t>
            </a:r>
            <a:r>
              <a:rPr lang="hr-HR" sz="2600" dirty="0" smtClean="0"/>
              <a:t> RT </a:t>
            </a:r>
            <a:r>
              <a:rPr lang="hr-HR" sz="2600" b="1" dirty="0" smtClean="0">
                <a:solidFill>
                  <a:srgbClr val="00B050"/>
                </a:solidFill>
              </a:rPr>
              <a:t>:KUT</a:t>
            </a:r>
            <a:r>
              <a:rPr lang="hr-HR" sz="2600" dirty="0" smtClean="0"/>
              <a:t>  </a:t>
            </a:r>
            <a:r>
              <a:rPr lang="hr-HR" sz="2600" dirty="0"/>
              <a:t>FD </a:t>
            </a:r>
            <a:r>
              <a:rPr lang="hr-HR" sz="2600" b="1" dirty="0">
                <a:solidFill>
                  <a:srgbClr val="FF0000"/>
                </a:solidFill>
              </a:rPr>
              <a:t>:b</a:t>
            </a:r>
            <a:r>
              <a:rPr lang="hr-HR" sz="2600" dirty="0"/>
              <a:t> </a:t>
            </a:r>
            <a:r>
              <a:rPr lang="hr-HR" sz="2600" dirty="0" smtClean="0"/>
              <a:t> RT </a:t>
            </a:r>
            <a:r>
              <a:rPr lang="hr-HR" sz="2600" b="1" dirty="0" smtClean="0">
                <a:solidFill>
                  <a:srgbClr val="00B050"/>
                </a:solidFill>
              </a:rPr>
              <a:t>180-:KUT</a:t>
            </a:r>
            <a:r>
              <a:rPr lang="hr-HR" sz="2600" dirty="0" smtClean="0"/>
              <a:t>]</a:t>
            </a:r>
            <a:endParaRPr lang="hr-HR" sz="2600" dirty="0"/>
          </a:p>
          <a:p>
            <a:pPr marL="114300" indent="0">
              <a:buNone/>
            </a:pPr>
            <a:r>
              <a:rPr lang="hr-HR" sz="2600" dirty="0"/>
              <a:t>END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8751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0708" y="332656"/>
            <a:ext cx="8015347" cy="790840"/>
          </a:xfrm>
        </p:spPr>
        <p:txBody>
          <a:bodyPr/>
          <a:lstStyle/>
          <a:p>
            <a:r>
              <a:rPr lang="hr-HR" dirty="0" smtClean="0"/>
              <a:t>IZLAZNA VRIJEDNOST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2646" y="1783248"/>
            <a:ext cx="7992888" cy="4447403"/>
          </a:xfrm>
        </p:spPr>
        <p:txBody>
          <a:bodyPr/>
          <a:lstStyle/>
          <a:p>
            <a:r>
              <a:rPr lang="hr-HR" b="1" dirty="0" smtClean="0"/>
              <a:t>Izlazna </a:t>
            </a:r>
            <a:r>
              <a:rPr lang="hr-HR" b="1" dirty="0"/>
              <a:t>vrijednost </a:t>
            </a:r>
            <a:r>
              <a:rPr lang="hr-HR" dirty="0"/>
              <a:t>procedure je rezultat njezina izvršavanja.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svim dosadašnjim primjerima izlazna vrijednost je bila crtež.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procedura nije imala ulazne vrijednosti, crtež je bio uvijek isti, a ako je imala, onda je crtež (izlazna vrijednost) ovisio  o ulaznim vrijednostima.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60161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60" y="372850"/>
            <a:ext cx="8015347" cy="790840"/>
          </a:xfrm>
        </p:spPr>
        <p:txBody>
          <a:bodyPr/>
          <a:lstStyle/>
          <a:p>
            <a:r>
              <a:rPr lang="hr-HR" b="1" dirty="0"/>
              <a:t>Likovi u </a:t>
            </a:r>
            <a:r>
              <a:rPr lang="hr-HR" b="1" dirty="0" smtClean="0"/>
              <a:t>boji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97" y="1361758"/>
            <a:ext cx="8634717" cy="5280202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Kornjača može crtati i olovkama različitih boja. Naredba kojom kornjači naređujemo da uzme olovku u boji je:</a:t>
            </a:r>
          </a:p>
          <a:p>
            <a:pPr marL="114300" indent="0">
              <a:buNone/>
            </a:pPr>
            <a:endParaRPr lang="hr-HR" sz="800" b="1" dirty="0" smtClean="0"/>
          </a:p>
          <a:p>
            <a:pPr marL="114300" indent="0">
              <a:buNone/>
            </a:pPr>
            <a:r>
              <a:rPr lang="hr-HR" b="1" dirty="0" smtClean="0"/>
              <a:t>		SETPC  </a:t>
            </a:r>
            <a:r>
              <a:rPr lang="hr-HR" b="1" dirty="0"/>
              <a:t>"naziv </a:t>
            </a:r>
            <a:r>
              <a:rPr lang="hr-HR" b="1" dirty="0" smtClean="0"/>
              <a:t>boje</a:t>
            </a:r>
          </a:p>
          <a:p>
            <a:pPr marL="114300" indent="0">
              <a:buNone/>
            </a:pPr>
            <a:r>
              <a:rPr lang="hr-HR" sz="800" b="1" dirty="0"/>
              <a:t>	</a:t>
            </a:r>
            <a:r>
              <a:rPr lang="hr-HR" sz="800" b="1" dirty="0" smtClean="0"/>
              <a:t>d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/>
              <a:t>Naziv </a:t>
            </a:r>
            <a:r>
              <a:rPr lang="hr-HR" dirty="0"/>
              <a:t>boje mora biti na engleskom jeziku</a:t>
            </a:r>
            <a:r>
              <a:rPr lang="hr-HR" dirty="0" smtClean="0"/>
              <a:t>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/>
              <a:t>Svaka boja može biti predstavljena </a:t>
            </a:r>
            <a:r>
              <a:rPr lang="hr-HR" b="1" dirty="0"/>
              <a:t>brojem</a:t>
            </a:r>
            <a:r>
              <a:rPr lang="hr-HR" dirty="0"/>
              <a:t>. Uz naredbu SETPC ( Set </a:t>
            </a:r>
            <a:r>
              <a:rPr lang="hr-HR" dirty="0" err="1"/>
              <a:t>Pen</a:t>
            </a:r>
            <a:r>
              <a:rPr lang="hr-HR" dirty="0"/>
              <a:t> </a:t>
            </a:r>
            <a:r>
              <a:rPr lang="hr-HR" dirty="0" err="1"/>
              <a:t>Color</a:t>
            </a:r>
            <a:r>
              <a:rPr lang="hr-HR" dirty="0"/>
              <a:t>)  navodimo broj boje. Za jednostavno bojenje logo upotrebljava 16 osnovnih boja, označenih brojevima od 0 do 15.</a:t>
            </a:r>
          </a:p>
          <a:p>
            <a:pPr marL="114300" indent="0">
              <a:buNone/>
            </a:pPr>
            <a:endParaRPr lang="hr-HR" sz="1000" dirty="0"/>
          </a:p>
          <a:p>
            <a:pPr marL="114300" indent="0">
              <a:buNone/>
            </a:pPr>
            <a:r>
              <a:rPr lang="hr-HR" b="1" dirty="0" smtClean="0"/>
              <a:t>		SETPC    </a:t>
            </a:r>
            <a:r>
              <a:rPr lang="hr-HR" b="1" dirty="0"/>
              <a:t>broj                      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 </a:t>
            </a:r>
            <a:r>
              <a:rPr lang="hr-HR" b="1" dirty="0"/>
              <a:t>npr.     </a:t>
            </a:r>
            <a:r>
              <a:rPr lang="hr-HR" b="1" dirty="0" smtClean="0"/>
              <a:t>	SETPC   1  </a:t>
            </a:r>
            <a:r>
              <a:rPr lang="hr-HR" b="1" dirty="0"/>
              <a:t>	</a:t>
            </a:r>
            <a:r>
              <a:rPr lang="hr-HR" b="1" dirty="0" smtClean="0"/>
              <a:t>    </a:t>
            </a:r>
            <a:r>
              <a:rPr lang="hr-HR" dirty="0" smtClean="0"/>
              <a:t>( </a:t>
            </a:r>
            <a:r>
              <a:rPr lang="hr-HR" dirty="0"/>
              <a:t>mijenja boju u plavo 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510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09" y="332656"/>
            <a:ext cx="8015347" cy="790840"/>
          </a:xfrm>
        </p:spPr>
        <p:txBody>
          <a:bodyPr/>
          <a:lstStyle/>
          <a:p>
            <a:r>
              <a:rPr lang="hr-HR" b="1" dirty="0"/>
              <a:t>Likovi u boji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29</a:t>
            </a:fld>
            <a:endParaRPr lang="hr-HR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6096" t="57743" r="57798" b="20630"/>
          <a:stretch/>
        </p:blipFill>
        <p:spPr bwMode="auto">
          <a:xfrm>
            <a:off x="80386" y="1206785"/>
            <a:ext cx="8259746" cy="2071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80560"/>
            <a:ext cx="9003323" cy="125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SETFC   broj   </a:t>
            </a:r>
            <a:r>
              <a:rPr lang="hr-H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mijenja boju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podloge (ispune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ako punimo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lik)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hr-HR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naredba za ispunu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631" y="3498542"/>
            <a:ext cx="8370276" cy="124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Nacrtane likove možemo ispuniti bojom. Kada želimo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ispuniti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lik, kornjača se mora nalaziti unutar tog lika, ne smije biti na crti.</a:t>
            </a:r>
          </a:p>
        </p:txBody>
      </p:sp>
    </p:spTree>
    <p:extLst>
      <p:ext uri="{BB962C8B-B14F-4D97-AF65-F5344CB8AC3E}">
        <p14:creationId xmlns:p14="http://schemas.microsoft.com/office/powerpoint/2010/main" val="33352197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</a:t>
            </a:fld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137361" y="2484179"/>
            <a:ext cx="3596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MALI</a:t>
            </a: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 4 [FD 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RT 90]</a:t>
            </a: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  <a:p>
            <a:endParaRPr lang="hr-H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SREDNJI</a:t>
            </a:r>
          </a:p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[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90]</a:t>
            </a:r>
          </a:p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  <a:p>
            <a:endParaRPr lang="hr-H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VELIKI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[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90]</a:t>
            </a:r>
          </a:p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</a:t>
            </a:r>
          </a:p>
          <a:p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6740435" y="271185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6560435" y="3954288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6380435" y="5261346"/>
            <a:ext cx="108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0" y="241780"/>
            <a:ext cx="886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Promotrite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primjer triju procedura koje crtaju kvadrat duljina 50, 100 i 150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edina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razlika među tim 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procedurama je vrijednost naredbe </a:t>
            </a:r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odnosno broj koraka za koji se kornjača pomiče naprijed (50, 100 ili 150). </a:t>
            </a:r>
          </a:p>
        </p:txBody>
      </p:sp>
    </p:spTree>
    <p:extLst>
      <p:ext uri="{BB962C8B-B14F-4D97-AF65-F5344CB8AC3E}">
        <p14:creationId xmlns:p14="http://schemas.microsoft.com/office/powerpoint/2010/main" val="2375586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9560" y="332655"/>
            <a:ext cx="8015347" cy="790840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714" y="1341661"/>
            <a:ext cx="8095193" cy="4956883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Procedura</a:t>
            </a:r>
            <a:r>
              <a:rPr lang="hr-HR" dirty="0"/>
              <a:t> </a:t>
            </a:r>
            <a:r>
              <a:rPr lang="hr-HR" b="1" dirty="0"/>
              <a:t>s ulaznim vrijednostima </a:t>
            </a:r>
            <a:r>
              <a:rPr lang="hr-HR" dirty="0"/>
              <a:t>je procedura koja vraća rezultat ovisno o unesenim ulaznim vrijednostima. </a:t>
            </a:r>
          </a:p>
          <a:p>
            <a:r>
              <a:rPr lang="hr-HR" b="1" dirty="0"/>
              <a:t>Varijabla </a:t>
            </a:r>
            <a:r>
              <a:rPr lang="hr-HR" dirty="0"/>
              <a:t>je veličina koja može poprimiti različite vrijednosti.</a:t>
            </a:r>
          </a:p>
          <a:p>
            <a:r>
              <a:rPr lang="hr-HR" dirty="0"/>
              <a:t>Varijable u programskom jeziku Logo označavamo tako da ispred naziva stavimo </a:t>
            </a:r>
            <a:r>
              <a:rPr lang="hr-HR" dirty="0" err="1"/>
              <a:t>dvotočje</a:t>
            </a:r>
            <a:r>
              <a:rPr lang="hr-HR" dirty="0"/>
              <a:t> (npr. </a:t>
            </a:r>
            <a:r>
              <a:rPr lang="hr-HR" i="1" dirty="0"/>
              <a:t>:a</a:t>
            </a:r>
            <a:r>
              <a:rPr lang="hr-HR" dirty="0"/>
              <a:t>, :broj</a:t>
            </a:r>
            <a:r>
              <a:rPr lang="hr-HR" i="1" dirty="0"/>
              <a:t>…</a:t>
            </a:r>
            <a:r>
              <a:rPr lang="hr-HR" dirty="0"/>
              <a:t>).</a:t>
            </a:r>
          </a:p>
          <a:p>
            <a:r>
              <a:rPr lang="hr-HR" dirty="0"/>
              <a:t>Proceduru s ulaznim vrijednostima pozivamo navođenjem </a:t>
            </a:r>
            <a:r>
              <a:rPr lang="hr-HR" dirty="0" err="1"/>
              <a:t>navođenjem</a:t>
            </a:r>
            <a:r>
              <a:rPr lang="hr-HR" dirty="0"/>
              <a:t> naziva procedure i navođenjem vrijednosti varijable.</a:t>
            </a:r>
          </a:p>
          <a:p>
            <a:r>
              <a:rPr lang="hr-HR" dirty="0"/>
              <a:t>Prilikom uporabe ulaznih vrijednosti procedura moramo voditi računa o značenju pojedinih varijabli i njihovu redoslijedu. </a:t>
            </a:r>
          </a:p>
          <a:p>
            <a:r>
              <a:rPr lang="hr-HR" dirty="0" smtClean="0"/>
              <a:t>Pri </a:t>
            </a:r>
            <a:r>
              <a:rPr lang="hr-HR" dirty="0"/>
              <a:t>pozivanju procedure navodimo vrijednosti točnim redoslijedom kako su navedeni u proceduri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7151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7735" y="433139"/>
            <a:ext cx="8015347" cy="790840"/>
          </a:xfrm>
        </p:spPr>
        <p:txBody>
          <a:bodyPr/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2019" y="1938328"/>
            <a:ext cx="7992888" cy="4312420"/>
          </a:xfrm>
        </p:spPr>
        <p:txBody>
          <a:bodyPr/>
          <a:lstStyle/>
          <a:p>
            <a:pPr marL="571500" lvl="0" indent="-457200">
              <a:buFont typeface="+mj-lt"/>
              <a:buAutoNum type="arabicPeriod"/>
            </a:pPr>
            <a:r>
              <a:rPr lang="hr-HR" dirty="0"/>
              <a:t>Koje su prednosti procedura i kada ih koristimo?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dirty="0"/>
              <a:t>Kako označavamo varijable?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dirty="0"/>
              <a:t>Što su ulazne vrijednosti procedure?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dirty="0"/>
              <a:t>Možemo li imati više od jedne ulazne vrijednosti?</a:t>
            </a:r>
          </a:p>
          <a:p>
            <a:pPr marL="571500" lvl="0" indent="-457200">
              <a:buFont typeface="+mj-lt"/>
              <a:buAutoNum type="arabicPeriod"/>
            </a:pPr>
            <a:r>
              <a:rPr lang="hr-HR" dirty="0"/>
              <a:t>Zašto ne smijemo zamijeniti redoslijed ulaznih vrijednosti u proceduri?</a:t>
            </a:r>
          </a:p>
          <a:p>
            <a:pPr marL="571500" indent="-45720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4427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ULAZNA VRIJEDNOSTI PROCEDURE 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1112" y="1665347"/>
            <a:ext cx="8601389" cy="459544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</a:t>
            </a:r>
            <a:r>
              <a:rPr lang="hr-HR" dirty="0" smtClean="0"/>
              <a:t>mjesto </a:t>
            </a:r>
            <a:r>
              <a:rPr lang="hr-HR" dirty="0"/>
              <a:t>vrijednosti 50, 100 ili 150 koje označavaju duljinu stranice kvadrata </a:t>
            </a:r>
            <a:r>
              <a:rPr lang="hr-HR" dirty="0" smtClean="0"/>
              <a:t>možemo </a:t>
            </a:r>
            <a:r>
              <a:rPr lang="hr-HR" dirty="0"/>
              <a:t>pisati varijablu </a:t>
            </a:r>
            <a:r>
              <a:rPr lang="hr-HR" dirty="0" smtClean="0"/>
              <a:t>(</a:t>
            </a:r>
            <a:r>
              <a:rPr lang="hr-HR" dirty="0"/>
              <a:t>npr. </a:t>
            </a:r>
            <a:r>
              <a:rPr lang="hr-HR" i="1" dirty="0"/>
              <a:t>:a</a:t>
            </a:r>
            <a:r>
              <a:rPr lang="hr-HR" dirty="0"/>
              <a:t>). </a:t>
            </a:r>
            <a:endParaRPr lang="hr-HR" dirty="0" smtClean="0"/>
          </a:p>
          <a:p>
            <a:r>
              <a:rPr lang="hr-HR" dirty="0" smtClean="0"/>
              <a:t>Varijablu </a:t>
            </a:r>
            <a:r>
              <a:rPr lang="hr-HR" sz="2800" b="1" dirty="0">
                <a:solidFill>
                  <a:srgbClr val="FF0000"/>
                </a:solidFill>
              </a:rPr>
              <a:t>:a</a:t>
            </a:r>
            <a:r>
              <a:rPr lang="hr-HR" dirty="0"/>
              <a:t> nazivamo </a:t>
            </a:r>
            <a:r>
              <a:rPr lang="hr-HR" b="1" dirty="0"/>
              <a:t>ulaznom vrijednosti procedure </a:t>
            </a:r>
            <a:r>
              <a:rPr lang="hr-HR" dirty="0"/>
              <a:t>i </a:t>
            </a:r>
            <a:r>
              <a:rPr lang="hr-HR" dirty="0" smtClean="0"/>
              <a:t>moramo </a:t>
            </a:r>
            <a:r>
              <a:rPr lang="hr-HR" dirty="0"/>
              <a:t>je uvijek navoditi prilikom pisanja procedure odmah iza njezina naziva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	npr</a:t>
            </a:r>
            <a:r>
              <a:rPr lang="hr-HR" dirty="0"/>
              <a:t>. </a:t>
            </a:r>
            <a:r>
              <a:rPr lang="hr-HR" dirty="0" smtClean="0"/>
              <a:t> 	TO  KVADRAT  </a:t>
            </a:r>
            <a:r>
              <a:rPr lang="hr-HR" sz="2800" b="1" dirty="0" smtClean="0">
                <a:solidFill>
                  <a:srgbClr val="FF0000"/>
                </a:solidFill>
              </a:rPr>
              <a:t>:a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/>
              <a:t>taj način program zna da </a:t>
            </a:r>
            <a:r>
              <a:rPr lang="hr-HR" dirty="0" smtClean="0"/>
              <a:t>ćemo </a:t>
            </a:r>
            <a:r>
              <a:rPr lang="hr-HR" dirty="0"/>
              <a:t>nakon poziva procedure KVADRAT napisati neku vrijednost. </a:t>
            </a:r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slučaju da je ne </a:t>
            </a:r>
            <a:r>
              <a:rPr lang="hr-HR" dirty="0" smtClean="0"/>
              <a:t>napišemo, </a:t>
            </a:r>
            <a:r>
              <a:rPr lang="hr-HR" dirty="0"/>
              <a:t>program će javiti grešku.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39777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7844" y="674579"/>
            <a:ext cx="8208404" cy="566660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Procedura koja crta kvadrat duljine stranice </a:t>
            </a:r>
            <a:r>
              <a:rPr lang="hr-HR" i="1" dirty="0">
                <a:solidFill>
                  <a:srgbClr val="FF0000"/>
                </a:solidFill>
              </a:rPr>
              <a:t>:a</a:t>
            </a:r>
            <a:r>
              <a:rPr lang="hr-HR" dirty="0"/>
              <a:t> koja će poslije poprimiti neku vrijednost izgleda ovako:</a:t>
            </a:r>
          </a:p>
          <a:p>
            <a:pPr marL="114300" indent="0">
              <a:buNone/>
            </a:pPr>
            <a:r>
              <a:rPr lang="hr-HR" dirty="0"/>
              <a:t> </a:t>
            </a:r>
          </a:p>
          <a:p>
            <a:pPr marL="114300" indent="0">
              <a:buNone/>
            </a:pPr>
            <a:r>
              <a:rPr lang="hr-HR" sz="3200" dirty="0"/>
              <a:t>TO KVADRAT </a:t>
            </a:r>
            <a:r>
              <a:rPr lang="hr-HR" sz="3200" dirty="0">
                <a:solidFill>
                  <a:srgbClr val="FF0000"/>
                </a:solidFill>
              </a:rPr>
              <a:t>:a</a:t>
            </a:r>
          </a:p>
          <a:p>
            <a:pPr marL="114300" indent="0">
              <a:buNone/>
            </a:pPr>
            <a:r>
              <a:rPr lang="hr-HR" sz="3200" dirty="0"/>
              <a:t>REPEAT 4 </a:t>
            </a:r>
            <a:r>
              <a:rPr lang="hr-HR" sz="3200" dirty="0" smtClean="0"/>
              <a:t>[ FD </a:t>
            </a:r>
            <a:r>
              <a:rPr lang="hr-HR" sz="3200" dirty="0">
                <a:solidFill>
                  <a:srgbClr val="FF0000"/>
                </a:solidFill>
              </a:rPr>
              <a:t>:</a:t>
            </a:r>
            <a:r>
              <a:rPr lang="hr-HR" sz="3200" dirty="0" smtClean="0">
                <a:solidFill>
                  <a:srgbClr val="FF0000"/>
                </a:solidFill>
              </a:rPr>
              <a:t>a </a:t>
            </a:r>
            <a:r>
              <a:rPr lang="hr-HR" sz="3200" dirty="0" smtClean="0"/>
              <a:t> </a:t>
            </a:r>
            <a:r>
              <a:rPr lang="hr-HR" sz="3200" dirty="0"/>
              <a:t>RT </a:t>
            </a:r>
            <a:r>
              <a:rPr lang="hr-HR" sz="3200" dirty="0" smtClean="0"/>
              <a:t>90 ]</a:t>
            </a:r>
            <a:endParaRPr lang="hr-HR" sz="3200" dirty="0"/>
          </a:p>
          <a:p>
            <a:pPr marL="114300" indent="0">
              <a:buNone/>
            </a:pPr>
            <a:r>
              <a:rPr lang="hr-HR" sz="3200" dirty="0"/>
              <a:t>END</a:t>
            </a:r>
          </a:p>
          <a:p>
            <a:pPr marL="11430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Na taj način procedure MALI, SREDNJI i VELIKI zamjenjujemo jednom procedurom KVADRAT </a:t>
            </a:r>
            <a:r>
              <a:rPr lang="hr-HR" dirty="0">
                <a:solidFill>
                  <a:srgbClr val="FF0000"/>
                </a:solidFill>
              </a:rPr>
              <a:t>:a</a:t>
            </a:r>
            <a:r>
              <a:rPr lang="hr-HR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a</a:t>
            </a:r>
            <a:r>
              <a:rPr lang="hr-HR" dirty="0" smtClean="0"/>
              <a:t> pozivamo ih: </a:t>
            </a:r>
          </a:p>
          <a:p>
            <a:pPr marL="114300" indent="0"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KVADRAT 50</a:t>
            </a:r>
            <a:br>
              <a:rPr lang="hr-HR" dirty="0" smtClean="0"/>
            </a:br>
            <a:r>
              <a:rPr lang="hr-HR" dirty="0" smtClean="0"/>
              <a:t>			KVADRAT 100</a:t>
            </a:r>
            <a:br>
              <a:rPr lang="hr-HR" dirty="0" smtClean="0"/>
            </a:br>
            <a:r>
              <a:rPr lang="hr-HR" dirty="0" smtClean="0"/>
              <a:t>						KVADRAT </a:t>
            </a:r>
            <a:r>
              <a:rPr lang="hr-HR" dirty="0"/>
              <a:t>150.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44667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9560" y="356464"/>
            <a:ext cx="8015347" cy="790840"/>
          </a:xfrm>
        </p:spPr>
        <p:txBody>
          <a:bodyPr/>
          <a:lstStyle/>
          <a:p>
            <a:r>
              <a:rPr lang="hr-HR" dirty="0" smtClean="0"/>
              <a:t>RAZMISLITE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6503" y="1241178"/>
            <a:ext cx="8208404" cy="4956883"/>
          </a:xfrm>
        </p:spPr>
        <p:txBody>
          <a:bodyPr>
            <a:normAutofit/>
          </a:bodyPr>
          <a:lstStyle/>
          <a:p>
            <a:pPr lvl="0"/>
            <a:r>
              <a:rPr lang="hr-HR" sz="2200" dirty="0"/>
              <a:t>Kako izgledaju procedure za crtanje </a:t>
            </a:r>
            <a:r>
              <a:rPr lang="hr-HR" sz="2200" dirty="0" err="1"/>
              <a:t>jednakostraničnog</a:t>
            </a:r>
            <a:r>
              <a:rPr lang="hr-HR" sz="2200" dirty="0"/>
              <a:t> trokuta, kvadrata i pravilnog šesterokuta duljine stranice 50?</a:t>
            </a:r>
          </a:p>
          <a:p>
            <a:pPr lvl="0"/>
            <a:r>
              <a:rPr lang="hr-HR" sz="2200" dirty="0"/>
              <a:t>Koja veličina je u tim procedurama promjenjiva?</a:t>
            </a:r>
          </a:p>
          <a:p>
            <a:pPr lvl="0"/>
            <a:r>
              <a:rPr lang="hr-HR" sz="2200" dirty="0"/>
              <a:t>Kolika je veličina kuta zakretanja kornjače pri crtanju pravilnih mnogokuta?</a:t>
            </a:r>
          </a:p>
          <a:p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41" y="3380775"/>
            <a:ext cx="5772228" cy="330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7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2549" y="548641"/>
            <a:ext cx="7992888" cy="5762397"/>
          </a:xfrm>
        </p:spPr>
        <p:txBody>
          <a:bodyPr/>
          <a:lstStyle/>
          <a:p>
            <a:r>
              <a:rPr lang="hr-HR" dirty="0"/>
              <a:t>U ovom primjeru nije promjenjiva </a:t>
            </a:r>
            <a:r>
              <a:rPr lang="hr-HR" i="1" dirty="0"/>
              <a:t>duljina stranice </a:t>
            </a:r>
            <a:r>
              <a:rPr lang="hr-HR" dirty="0"/>
              <a:t>nego </a:t>
            </a:r>
            <a:r>
              <a:rPr lang="hr-HR" b="1" dirty="0"/>
              <a:t>broj stranica </a:t>
            </a:r>
            <a:r>
              <a:rPr lang="hr-HR" dirty="0"/>
              <a:t>u mnogokutu što znači da će upravo taj broj stranica biti ulazna vrijednost procedure</a:t>
            </a:r>
            <a:r>
              <a:rPr lang="hr-HR" dirty="0" smtClean="0"/>
              <a:t>.</a:t>
            </a:r>
          </a:p>
          <a:p>
            <a:r>
              <a:rPr lang="hr-HR" dirty="0" smtClean="0"/>
              <a:t>Prema </a:t>
            </a:r>
            <a:r>
              <a:rPr lang="hr-HR" dirty="0"/>
              <a:t>tome, procedura koja crta mnogokut kojemu je ulazna vrijednost broj stranica </a:t>
            </a:r>
            <a:r>
              <a:rPr lang="hr-HR" sz="2800" b="1" dirty="0">
                <a:solidFill>
                  <a:srgbClr val="FF0000"/>
                </a:solidFill>
              </a:rPr>
              <a:t>:n </a:t>
            </a:r>
            <a:r>
              <a:rPr lang="hr-HR" dirty="0"/>
              <a:t>izgleda ovako:</a:t>
            </a:r>
          </a:p>
          <a:p>
            <a:pPr marL="114300" indent="0">
              <a:buNone/>
            </a:pPr>
            <a:r>
              <a:rPr lang="hr-HR" dirty="0"/>
              <a:t> </a:t>
            </a: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sz="3200" dirty="0"/>
              <a:t>TO MNOGOKUT </a:t>
            </a:r>
            <a:r>
              <a:rPr lang="hr-HR" sz="3200" dirty="0" smtClean="0"/>
              <a:t> </a:t>
            </a:r>
            <a:r>
              <a:rPr lang="hr-HR" sz="3200" dirty="0" smtClean="0">
                <a:solidFill>
                  <a:srgbClr val="FF0000"/>
                </a:solidFill>
              </a:rPr>
              <a:t>:</a:t>
            </a:r>
            <a:r>
              <a:rPr lang="hr-HR" sz="3200" dirty="0">
                <a:solidFill>
                  <a:srgbClr val="FF0000"/>
                </a:solidFill>
              </a:rPr>
              <a:t>n</a:t>
            </a:r>
          </a:p>
          <a:p>
            <a:pPr marL="114300" indent="0">
              <a:buNone/>
            </a:pPr>
            <a:r>
              <a:rPr lang="hr-HR" sz="3200" dirty="0" smtClean="0"/>
              <a:t>REPEAT </a:t>
            </a:r>
            <a:r>
              <a:rPr lang="hr-HR" sz="3200" dirty="0">
                <a:solidFill>
                  <a:srgbClr val="FF0000"/>
                </a:solidFill>
              </a:rPr>
              <a:t>:n</a:t>
            </a:r>
            <a:r>
              <a:rPr lang="hr-HR" sz="3200" dirty="0"/>
              <a:t> </a:t>
            </a:r>
            <a:r>
              <a:rPr lang="hr-HR" sz="3200" dirty="0" smtClean="0"/>
              <a:t> [ FD 50  </a:t>
            </a:r>
            <a:r>
              <a:rPr lang="hr-HR" sz="3200" dirty="0"/>
              <a:t>RT 360/</a:t>
            </a:r>
            <a:r>
              <a:rPr lang="hr-HR" sz="3200" dirty="0">
                <a:solidFill>
                  <a:srgbClr val="FF0000"/>
                </a:solidFill>
              </a:rPr>
              <a:t>:</a:t>
            </a:r>
            <a:r>
              <a:rPr lang="hr-HR" sz="3200" dirty="0" smtClean="0">
                <a:solidFill>
                  <a:srgbClr val="FF0000"/>
                </a:solidFill>
              </a:rPr>
              <a:t>n </a:t>
            </a:r>
            <a:r>
              <a:rPr lang="hr-HR" sz="3200" dirty="0" smtClean="0"/>
              <a:t>]</a:t>
            </a:r>
            <a:endParaRPr lang="hr-HR" sz="3200" dirty="0"/>
          </a:p>
          <a:p>
            <a:pPr marL="114300" indent="0">
              <a:buNone/>
            </a:pPr>
            <a:r>
              <a:rPr lang="hr-HR" sz="3200" dirty="0"/>
              <a:t>END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5056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1547" y="1314336"/>
            <a:ext cx="8510954" cy="4956883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Pozovite </a:t>
            </a:r>
            <a:r>
              <a:rPr lang="hr-HR" dirty="0"/>
              <a:t>proceduru MNOGOKUT :n sa sljedećim ulaznim vrijednostima: </a:t>
            </a:r>
            <a:endParaRPr lang="hr-HR" dirty="0" smtClean="0"/>
          </a:p>
          <a:p>
            <a:pPr marL="114300" lvl="0" indent="0">
              <a:buNone/>
            </a:pPr>
            <a:r>
              <a:rPr lang="hr-HR" sz="2000" dirty="0" smtClean="0"/>
              <a:t>	MNOGOKUT </a:t>
            </a:r>
            <a:r>
              <a:rPr lang="hr-HR" sz="2000" dirty="0"/>
              <a:t>5, </a:t>
            </a:r>
            <a:endParaRPr lang="hr-HR" sz="2000" dirty="0" smtClean="0"/>
          </a:p>
          <a:p>
            <a:pPr marL="114300" lvl="0" indent="0">
              <a:buNone/>
            </a:pPr>
            <a:r>
              <a:rPr lang="hr-HR" sz="2000" dirty="0" smtClean="0"/>
              <a:t>	MNOGOKUT </a:t>
            </a:r>
            <a:r>
              <a:rPr lang="hr-HR" sz="2000" dirty="0"/>
              <a:t>8, </a:t>
            </a:r>
            <a:endParaRPr lang="hr-HR" sz="2000" dirty="0" smtClean="0"/>
          </a:p>
          <a:p>
            <a:pPr marL="114300" lvl="0" indent="0">
              <a:buNone/>
            </a:pPr>
            <a:r>
              <a:rPr lang="hr-HR" sz="2000" dirty="0" smtClean="0"/>
              <a:t>	MNOGOKUT </a:t>
            </a:r>
            <a:r>
              <a:rPr lang="hr-HR" sz="2000" dirty="0"/>
              <a:t>9, </a:t>
            </a:r>
            <a:endParaRPr lang="hr-HR" sz="2000" dirty="0" smtClean="0"/>
          </a:p>
          <a:p>
            <a:pPr marL="114300" lvl="0" indent="0">
              <a:buNone/>
            </a:pPr>
            <a:r>
              <a:rPr lang="hr-HR" sz="2000" dirty="0" smtClean="0"/>
              <a:t>	MNOGOKUT </a:t>
            </a:r>
            <a:r>
              <a:rPr lang="hr-HR" sz="2000" dirty="0"/>
              <a:t>12, </a:t>
            </a:r>
            <a:endParaRPr lang="hr-HR" sz="2000" dirty="0" smtClean="0"/>
          </a:p>
          <a:p>
            <a:pPr marL="114300" lvl="0" indent="0">
              <a:buNone/>
            </a:pPr>
            <a:r>
              <a:rPr lang="hr-HR" sz="2000" dirty="0" smtClean="0"/>
              <a:t>	MNOGOKUT </a:t>
            </a:r>
            <a:r>
              <a:rPr lang="hr-HR" sz="2000" dirty="0"/>
              <a:t>13 </a:t>
            </a:r>
            <a:endParaRPr lang="hr-HR" sz="2000" dirty="0" smtClean="0"/>
          </a:p>
          <a:p>
            <a:pPr marL="114300" lvl="0" indent="0">
              <a:buNone/>
            </a:pPr>
            <a:r>
              <a:rPr lang="hr-HR" dirty="0" smtClean="0"/>
              <a:t>tako </a:t>
            </a:r>
            <a:r>
              <a:rPr lang="hr-HR" dirty="0"/>
              <a:t>da između svakog poziva </a:t>
            </a:r>
            <a:r>
              <a:rPr lang="hr-HR" dirty="0" smtClean="0"/>
              <a:t>izbrišete crtež </a:t>
            </a:r>
            <a:r>
              <a:rPr lang="hr-HR" dirty="0"/>
              <a:t>naredbom CS</a:t>
            </a:r>
            <a:r>
              <a:rPr lang="hr-HR" dirty="0" smtClean="0"/>
              <a:t>.</a:t>
            </a:r>
          </a:p>
          <a:p>
            <a:pPr marL="114300" lvl="0" indent="0">
              <a:buNone/>
            </a:pPr>
            <a:endParaRPr lang="hr-HR" dirty="0"/>
          </a:p>
          <a:p>
            <a:pPr lvl="0"/>
            <a:r>
              <a:rPr lang="hr-HR" dirty="0"/>
              <a:t>Ponovno </a:t>
            </a:r>
            <a:r>
              <a:rPr lang="hr-HR" dirty="0" smtClean="0"/>
              <a:t>pozovite </a:t>
            </a:r>
            <a:r>
              <a:rPr lang="hr-HR" dirty="0"/>
              <a:t>tu proceduru 5 puta s istim ulaznim vrijednostima kao u prethodnom zadatku, ali ovaj put tako da ne </a:t>
            </a:r>
            <a:r>
              <a:rPr lang="hr-HR" dirty="0" smtClean="0"/>
              <a:t>brišete crtež </a:t>
            </a:r>
            <a:r>
              <a:rPr lang="hr-HR" dirty="0"/>
              <a:t>između pozivanja pojedinih procedura.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4294967295"/>
          </p:nvPr>
        </p:nvSpPr>
        <p:spPr>
          <a:xfrm>
            <a:off x="935596" y="6489384"/>
            <a:ext cx="4932548" cy="395959"/>
          </a:xfrm>
        </p:spPr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66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Ulazne i izlazne vrijednosti procedura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9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74" y="249059"/>
            <a:ext cx="5641180" cy="62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869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crven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 crveno" id="{717DEFCB-814C-49A5-8476-5A2270612D48}" vid="{AD180D59-63A5-42E9-B9E6-58B893D0359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crveno</Template>
  <TotalTime>960</TotalTime>
  <Words>1306</Words>
  <Application>Microsoft Office PowerPoint</Application>
  <PresentationFormat>On-screen Show (4:3)</PresentationFormat>
  <Paragraphs>226</Paragraphs>
  <Slides>31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Fira Sans</vt:lpstr>
      <vt:lpstr>Tahoma</vt:lpstr>
      <vt:lpstr>5 crveno</vt:lpstr>
      <vt:lpstr>4. PROGRAMIRANJE</vt:lpstr>
      <vt:lpstr>VARIJABLA</vt:lpstr>
      <vt:lpstr>PowerPoint Presentation</vt:lpstr>
      <vt:lpstr>ULAZNA VRIJEDNOSTI PROCEDURE </vt:lpstr>
      <vt:lpstr>PowerPoint Presentation</vt:lpstr>
      <vt:lpstr>RAZMISLITE</vt:lpstr>
      <vt:lpstr>PowerPoint Presentation</vt:lpstr>
      <vt:lpstr>ZADATAK</vt:lpstr>
      <vt:lpstr>PowerPoint Presentation</vt:lpstr>
      <vt:lpstr>RAZMISLITE</vt:lpstr>
      <vt:lpstr>ULAZNA VRIJEDNOST</vt:lpstr>
      <vt:lpstr>PowerPoint Presentation</vt:lpstr>
      <vt:lpstr>ZADATAK</vt:lpstr>
      <vt:lpstr>RAZMISLI</vt:lpstr>
      <vt:lpstr>RJEŠENJE</vt:lpstr>
      <vt:lpstr>ZADATAK</vt:lpstr>
      <vt:lpstr>RAZMISLITE</vt:lpstr>
      <vt:lpstr>RJEŠENJE</vt:lpstr>
      <vt:lpstr>ZADATAK</vt:lpstr>
      <vt:lpstr>RJEŠENJE</vt:lpstr>
      <vt:lpstr>ZADATAK</vt:lpstr>
      <vt:lpstr>PowerPoint Presentation</vt:lpstr>
      <vt:lpstr>PowerPoint Presentation</vt:lpstr>
      <vt:lpstr>PowerPoint Presentation</vt:lpstr>
      <vt:lpstr>ZADATAK</vt:lpstr>
      <vt:lpstr>PowerPoint Presentation</vt:lpstr>
      <vt:lpstr>IZLAZNA VRIJEDNOST</vt:lpstr>
      <vt:lpstr>Likovi u boji</vt:lpstr>
      <vt:lpstr>Likovi u boji</vt:lpstr>
      <vt:lpstr>SAŽETAK</vt:lpstr>
      <vt:lpstr>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Windows User</cp:lastModifiedBy>
  <cp:revision>82</cp:revision>
  <dcterms:created xsi:type="dcterms:W3CDTF">2018-08-10T06:13:01Z</dcterms:created>
  <dcterms:modified xsi:type="dcterms:W3CDTF">2021-11-10T23:00:03Z</dcterms:modified>
</cp:coreProperties>
</file>