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4" r:id="rId1"/>
  </p:sldMasterIdLst>
  <p:notesMasterIdLst>
    <p:notesMasterId r:id="rId20"/>
  </p:notesMasterIdLst>
  <p:sldIdLst>
    <p:sldId id="256" r:id="rId2"/>
    <p:sldId id="260" r:id="rId3"/>
    <p:sldId id="261" r:id="rId4"/>
    <p:sldId id="262" r:id="rId5"/>
    <p:sldId id="263" r:id="rId6"/>
    <p:sldId id="264" r:id="rId7"/>
    <p:sldId id="278" r:id="rId8"/>
    <p:sldId id="265" r:id="rId9"/>
    <p:sldId id="266" r:id="rId10"/>
    <p:sldId id="267" r:id="rId11"/>
    <p:sldId id="269" r:id="rId12"/>
    <p:sldId id="271" r:id="rId13"/>
    <p:sldId id="270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990099"/>
    <a:srgbClr val="FF33CC"/>
    <a:srgbClr val="CC3399"/>
    <a:srgbClr val="000054"/>
    <a:srgbClr val="00001E"/>
    <a:srgbClr val="000066"/>
    <a:srgbClr val="E6545B"/>
    <a:srgbClr val="F3ABAE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19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0DF44A-F900-4539-B2D8-330ABFB91CDE}" type="datetimeFigureOut">
              <a:rPr lang="hr-HR" smtClean="0"/>
              <a:t>13.10.2021.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B7B07-D393-4912-8781-548406D9111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2968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0428" y="897621"/>
            <a:ext cx="7344816" cy="3240000"/>
          </a:xfrm>
          <a:solidFill>
            <a:schemeClr val="accent2">
              <a:lumMod val="75000"/>
            </a:schemeClr>
          </a:solidFill>
        </p:spPr>
        <p:txBody>
          <a:bodyPr anchor="ctr"/>
          <a:lstStyle>
            <a:lvl1pPr>
              <a:defRPr sz="54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522440"/>
            <a:ext cx="7344816" cy="1260000"/>
          </a:xfrm>
          <a:solidFill>
            <a:schemeClr val="accent2">
              <a:lumMod val="60000"/>
              <a:lumOff val="4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 smtClean="0"/>
              <a:t>Kliknite da biste uredili stil podnaslova matrice</a:t>
            </a:r>
            <a:endParaRPr lang="en-US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5293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F01AC59F-907A-4B07-8C03-340F7EB82A90}" type="datetime1">
              <a:rPr lang="hr-HR" smtClean="0"/>
              <a:t>13.10.2021.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Crtanje nekih geometrijskih likova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6965521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766" y="332656"/>
            <a:ext cx="8015347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1"/>
            <a:ext cx="2438399" cy="360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E22CC9C4-349D-4D99-9312-48F7118530AB}" type="datetime1">
              <a:rPr lang="hr-HR" smtClean="0"/>
              <a:t>13.10.2021.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489384"/>
            <a:ext cx="4932548" cy="395959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499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A863F9BA-43E2-4BCC-AE5A-769017D9D983}" type="datetime1">
              <a:rPr lang="hr-HR" smtClean="0"/>
              <a:t>13.10.2021.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Crtanje nekih geometrijskih likova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958589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fld id="{C5B367EA-90A2-4136-A378-AFE6E7219C21}" type="datetime1">
              <a:rPr lang="hr-HR" smtClean="0"/>
              <a:t>13.10.2021.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mtClean="0"/>
              <a:t>Crtanje nekih geometrijskih likova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5715717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353575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734001" y="6519624"/>
            <a:ext cx="2438399" cy="365760"/>
          </a:xfrm>
          <a:prstGeom prst="rect">
            <a:avLst/>
          </a:prstGeom>
        </p:spPr>
        <p:txBody>
          <a:bodyPr anchor="ctr"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C23F2F88-6C11-4CE9-B70C-1D716EA2D557}" type="datetime1">
              <a:rPr lang="hr-HR" smtClean="0"/>
              <a:t>13.10.2021.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4853896" cy="396000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C81DDF-40B1-4D96-8114-F3F175D4CEDF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61670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99CD39F6-81C4-42C0-8021-F945C8316A61}" type="datetime1">
              <a:rPr lang="hr-HR" smtClean="0"/>
              <a:t>13.10.2021.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Crtanje nekih geometrijskih likova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0920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75474D28-1DEB-44DE-BDC2-6038972465AF}" type="datetime1">
              <a:rPr lang="hr-HR" smtClean="0"/>
              <a:t>13.10.2021.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Crtanje nekih geometrijskih likova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7545342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fld id="{E49DC38D-4E59-4FFD-AD76-1FAE3443C34D}" type="datetime1">
              <a:rPr lang="hr-HR" smtClean="0"/>
              <a:t>13.10.2021.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Crtanje nekih geometrijskih likova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46982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4C81DDF-40B1-4D96-8114-F3F175D4CEDF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 smtClean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FCCACAF-1FCB-4EC9-A53E-D3B19C470828}" type="datetime1">
              <a:rPr lang="hr-HR" smtClean="0"/>
              <a:t>13.10.2021.</a:t>
            </a:fld>
            <a:endParaRPr lang="hr-HR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932548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mtClean="0"/>
              <a:t>Crtanje nekih geometrijskih likova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60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</p:sldLayoutIdLst>
  <p:transition spd="slow">
    <p:split orient="vert"/>
  </p:transition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hr-HR" dirty="0" smtClean="0"/>
              <a:t>4. PROGRAMIRANJE</a:t>
            </a:r>
            <a:endParaRPr lang="hr-HR" dirty="0"/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4.3 </a:t>
            </a:r>
            <a:r>
              <a:rPr lang="hr-HR" dirty="0"/>
              <a:t>Crtanje nekih geometrijskih likova</a:t>
            </a:r>
          </a:p>
        </p:txBody>
      </p:sp>
    </p:spTree>
    <p:extLst>
      <p:ext uri="{BB962C8B-B14F-4D97-AF65-F5344CB8AC3E}">
        <p14:creationId xmlns:p14="http://schemas.microsoft.com/office/powerpoint/2010/main" val="23803686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2611" y="260893"/>
            <a:ext cx="8015347" cy="1217470"/>
          </a:xfrm>
        </p:spPr>
        <p:txBody>
          <a:bodyPr/>
          <a:lstStyle/>
          <a:p>
            <a:r>
              <a:rPr lang="hr-HR" sz="4000" dirty="0" smtClean="0"/>
              <a:t>CRTANJE JEDNAKOSTRANIČNOG TROKUTA</a:t>
            </a: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5246" y="1617744"/>
            <a:ext cx="8208404" cy="1907177"/>
          </a:xfrm>
        </p:spPr>
        <p:txBody>
          <a:bodyPr>
            <a:normAutofit/>
          </a:bodyPr>
          <a:lstStyle/>
          <a:p>
            <a:r>
              <a:rPr lang="hr-HR" sz="2200" dirty="0" err="1"/>
              <a:t>Jednakostranični</a:t>
            </a:r>
            <a:r>
              <a:rPr lang="hr-HR" sz="2200" dirty="0"/>
              <a:t> trokut je dio ravnine omeđen trima </a:t>
            </a:r>
            <a:r>
              <a:rPr lang="hr-HR" sz="2200" dirty="0" smtClean="0"/>
              <a:t>stranicama </a:t>
            </a:r>
            <a:r>
              <a:rPr lang="hr-HR" sz="2200" dirty="0"/>
              <a:t>jednake duljine</a:t>
            </a:r>
            <a:r>
              <a:rPr lang="hr-HR" sz="2200" dirty="0" smtClean="0"/>
              <a:t>.</a:t>
            </a:r>
          </a:p>
          <a:p>
            <a:endParaRPr lang="hr-HR" sz="2200" dirty="0" smtClean="0"/>
          </a:p>
          <a:p>
            <a:r>
              <a:rPr lang="hr-HR" sz="2200" dirty="0"/>
              <a:t>Kornjača se okrene 3 puta za veličinu kuta od </a:t>
            </a:r>
            <a:r>
              <a:rPr lang="hr-HR" sz="2200" dirty="0" smtClean="0"/>
              <a:t>120</a:t>
            </a:r>
            <a:r>
              <a:rPr lang="hr-HR" sz="2200" baseline="30000" dirty="0"/>
              <a:t>o</a:t>
            </a:r>
            <a:r>
              <a:rPr lang="hr-HR" sz="2200" dirty="0" smtClean="0"/>
              <a:t> </a:t>
            </a:r>
            <a:r>
              <a:rPr lang="hr-HR" sz="2200" dirty="0"/>
              <a:t>što se dobije dijeljenjem veličine punog kuta 360° brojem 3.</a:t>
            </a:r>
          </a:p>
          <a:p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10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222" y="3457901"/>
            <a:ext cx="2859272" cy="2975106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542611" y="4068306"/>
            <a:ext cx="3776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Umjesto naredbe RT 120 možeš pisati RT 360/3 </a:t>
            </a:r>
            <a:b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r-HR" sz="2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 čemu oznaka / označava operaciju dijeljenja pa Logo sam izračuna kut skretanja.</a:t>
            </a:r>
          </a:p>
          <a:p>
            <a:endParaRPr lang="hr-HR" sz="2400" i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29629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Elipsa 26"/>
          <p:cNvSpPr/>
          <p:nvPr/>
        </p:nvSpPr>
        <p:spPr>
          <a:xfrm>
            <a:off x="1215851" y="4532228"/>
            <a:ext cx="1440000" cy="1340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Elipsa 25"/>
          <p:cNvSpPr/>
          <p:nvPr/>
        </p:nvSpPr>
        <p:spPr>
          <a:xfrm>
            <a:off x="4197257" y="2783797"/>
            <a:ext cx="1440000" cy="1340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Elipsa 23"/>
          <p:cNvSpPr/>
          <p:nvPr/>
        </p:nvSpPr>
        <p:spPr>
          <a:xfrm>
            <a:off x="1315602" y="986717"/>
            <a:ext cx="1440000" cy="13409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11</a:t>
            </a:fld>
            <a:endParaRPr lang="hr-HR"/>
          </a:p>
        </p:txBody>
      </p:sp>
      <p:sp>
        <p:nvSpPr>
          <p:cNvPr id="6" name="Jednakokračni trokut 5"/>
          <p:cNvSpPr/>
          <p:nvPr/>
        </p:nvSpPr>
        <p:spPr>
          <a:xfrm rot="5400000">
            <a:off x="1697334" y="1958595"/>
            <a:ext cx="3524291" cy="299139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7" name="Ravni poveznik 6"/>
          <p:cNvCxnSpPr>
            <a:stCxn id="6" idx="2"/>
          </p:cNvCxnSpPr>
          <p:nvPr/>
        </p:nvCxnSpPr>
        <p:spPr>
          <a:xfrm flipV="1">
            <a:off x="1963783" y="409307"/>
            <a:ext cx="0" cy="128283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>
            <a:off x="4955176" y="3454292"/>
            <a:ext cx="862150" cy="5040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H="1">
            <a:off x="1079863" y="5216438"/>
            <a:ext cx="883920" cy="46155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niOkvir 16"/>
          <p:cNvSpPr txBox="1"/>
          <p:nvPr/>
        </p:nvSpPr>
        <p:spPr>
          <a:xfrm>
            <a:off x="1373750" y="3073777"/>
            <a:ext cx="661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  <a:endParaRPr lang="hr-H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1963782" y="1229093"/>
            <a:ext cx="8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endParaRPr lang="hr-HR" sz="28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kstniOkvir 18"/>
          <p:cNvSpPr txBox="1"/>
          <p:nvPr/>
        </p:nvSpPr>
        <p:spPr>
          <a:xfrm>
            <a:off x="4511040" y="3596997"/>
            <a:ext cx="8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endParaRPr lang="hr-HR" sz="28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kstniOkvir 19"/>
          <p:cNvSpPr txBox="1"/>
          <p:nvPr/>
        </p:nvSpPr>
        <p:spPr>
          <a:xfrm>
            <a:off x="1215851" y="4783215"/>
            <a:ext cx="888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endParaRPr lang="hr-HR" sz="28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kstniOkvir 22"/>
          <p:cNvSpPr txBox="1"/>
          <p:nvPr/>
        </p:nvSpPr>
        <p:spPr>
          <a:xfrm>
            <a:off x="6326376" y="763352"/>
            <a:ext cx="27018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28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120</a:t>
            </a:r>
          </a:p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28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120</a:t>
            </a:r>
          </a:p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28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120</a:t>
            </a:r>
          </a:p>
          <a:p>
            <a:endParaRPr lang="hr-H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hr-HR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</a:p>
          <a:p>
            <a:endParaRPr lang="hr-HR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28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</a:t>
            </a:r>
            <a:r>
              <a:rPr lang="hr-HR" sz="2800" dirty="0" smtClean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360/3</a:t>
            </a:r>
            <a:endParaRPr lang="hr-HR" sz="28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28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</a:t>
            </a:r>
            <a:r>
              <a:rPr lang="hr-HR" sz="2800" dirty="0" smtClean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360/3</a:t>
            </a:r>
            <a:endParaRPr lang="hr-HR" sz="28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28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</a:t>
            </a:r>
            <a:r>
              <a:rPr lang="hr-HR" sz="2800" dirty="0" smtClean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360/3</a:t>
            </a:r>
            <a:endParaRPr lang="hr-HR" sz="2800" dirty="0">
              <a:solidFill>
                <a:srgbClr val="99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r-HR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Pravokutnik 24"/>
          <p:cNvSpPr/>
          <p:nvPr/>
        </p:nvSpPr>
        <p:spPr>
          <a:xfrm>
            <a:off x="1018903" y="513810"/>
            <a:ext cx="944878" cy="214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Pravokutnik 27"/>
          <p:cNvSpPr/>
          <p:nvPr/>
        </p:nvSpPr>
        <p:spPr>
          <a:xfrm rot="7248902">
            <a:off x="4691984" y="1932677"/>
            <a:ext cx="944878" cy="2142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Pravokutnik 28"/>
          <p:cNvSpPr/>
          <p:nvPr/>
        </p:nvSpPr>
        <p:spPr>
          <a:xfrm rot="3640403">
            <a:off x="2001054" y="4407623"/>
            <a:ext cx="701412" cy="2011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Jednakokračni trokut 1"/>
          <p:cNvSpPr/>
          <p:nvPr/>
        </p:nvSpPr>
        <p:spPr>
          <a:xfrm>
            <a:off x="1676399" y="5197939"/>
            <a:ext cx="574765" cy="391886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4404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7" y="193319"/>
            <a:ext cx="8015347" cy="790840"/>
          </a:xfrm>
        </p:spPr>
        <p:txBody>
          <a:bodyPr/>
          <a:lstStyle/>
          <a:p>
            <a:r>
              <a:rPr lang="hr-HR" dirty="0" smtClean="0"/>
              <a:t>MNOGOKUTI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78544" y="1331211"/>
            <a:ext cx="8565456" cy="5158173"/>
          </a:xfrm>
        </p:spPr>
        <p:txBody>
          <a:bodyPr>
            <a:noAutofit/>
          </a:bodyPr>
          <a:lstStyle/>
          <a:p>
            <a:r>
              <a:rPr lang="hr-HR" sz="2200" dirty="0"/>
              <a:t>R</a:t>
            </a:r>
            <a:r>
              <a:rPr lang="hr-HR" sz="2200" dirty="0" smtClean="0"/>
              <a:t>avnina </a:t>
            </a:r>
            <a:r>
              <a:rPr lang="hr-HR" sz="2200" dirty="0"/>
              <a:t>može biti omeđena s 5, 6, 7 i više dužina. </a:t>
            </a:r>
            <a:endParaRPr lang="hr-HR" sz="2200" dirty="0" smtClean="0"/>
          </a:p>
          <a:p>
            <a:r>
              <a:rPr lang="hr-HR" sz="2200" dirty="0" smtClean="0"/>
              <a:t>Svi geometrijski </a:t>
            </a:r>
            <a:r>
              <a:rPr lang="hr-HR" sz="2200" dirty="0"/>
              <a:t>likovi, koji su dijelovi ravnine omeđeni dužinama, jednim se imenom zovu </a:t>
            </a:r>
            <a:r>
              <a:rPr lang="hr-HR" sz="2200" b="1" dirty="0"/>
              <a:t>mnogokutima</a:t>
            </a:r>
            <a:r>
              <a:rPr lang="hr-HR" sz="2200" dirty="0"/>
              <a:t>.</a:t>
            </a:r>
            <a:endParaRPr lang="hr-HR" sz="2200" dirty="0" smtClean="0"/>
          </a:p>
          <a:p>
            <a:r>
              <a:rPr lang="hr-HR" sz="2200" dirty="0" smtClean="0"/>
              <a:t>Pravilni </a:t>
            </a:r>
            <a:r>
              <a:rPr lang="hr-HR" sz="2200" dirty="0"/>
              <a:t>mnogokuti su oni mnogokuti kojima su sve </a:t>
            </a:r>
            <a:r>
              <a:rPr lang="hr-HR" sz="2200" b="1" dirty="0"/>
              <a:t>dužine</a:t>
            </a:r>
            <a:r>
              <a:rPr lang="hr-HR" sz="2200" dirty="0"/>
              <a:t> jednake duljine i svi </a:t>
            </a:r>
            <a:r>
              <a:rPr lang="hr-HR" sz="2200" b="1" dirty="0"/>
              <a:t>kutovi</a:t>
            </a:r>
            <a:r>
              <a:rPr lang="hr-HR" sz="2200" dirty="0"/>
              <a:t> jednake veličine</a:t>
            </a:r>
            <a:r>
              <a:rPr lang="hr-HR" sz="2200" dirty="0" smtClean="0"/>
              <a:t>.</a:t>
            </a:r>
          </a:p>
          <a:p>
            <a:pPr marL="114300" indent="0">
              <a:buNone/>
            </a:pPr>
            <a:endParaRPr lang="hr-HR" sz="2200" dirty="0" smtClean="0"/>
          </a:p>
          <a:p>
            <a:pPr marL="114300" indent="0">
              <a:buNone/>
            </a:pPr>
            <a:r>
              <a:rPr lang="hr-HR" sz="2200" dirty="0" smtClean="0"/>
              <a:t>Mnogokut </a:t>
            </a:r>
            <a:r>
              <a:rPr lang="hr-HR" sz="2200" dirty="0"/>
              <a:t>koji </a:t>
            </a:r>
            <a:r>
              <a:rPr lang="hr-HR" sz="2200" dirty="0" smtClean="0"/>
              <a:t>ima:</a:t>
            </a:r>
          </a:p>
          <a:p>
            <a:r>
              <a:rPr lang="hr-HR" sz="2200" dirty="0" smtClean="0"/>
              <a:t>3 </a:t>
            </a:r>
            <a:r>
              <a:rPr lang="hr-HR" sz="2200" dirty="0"/>
              <a:t>stranica (kutova) se naziva </a:t>
            </a:r>
            <a:r>
              <a:rPr lang="hr-HR" sz="2200" b="1" dirty="0" smtClean="0"/>
              <a:t>trokut</a:t>
            </a:r>
            <a:r>
              <a:rPr lang="hr-HR" sz="2200" dirty="0" smtClean="0"/>
              <a:t>, </a:t>
            </a:r>
            <a:endParaRPr lang="hr-HR" sz="2200" dirty="0"/>
          </a:p>
          <a:p>
            <a:r>
              <a:rPr lang="hr-HR" sz="2200" dirty="0" smtClean="0"/>
              <a:t>4 </a:t>
            </a:r>
            <a:r>
              <a:rPr lang="hr-HR" sz="2200" dirty="0"/>
              <a:t>stranica (kutova) se naziva </a:t>
            </a:r>
            <a:r>
              <a:rPr lang="hr-HR" sz="2200" b="1" dirty="0" smtClean="0"/>
              <a:t>kvadrat</a:t>
            </a:r>
            <a:r>
              <a:rPr lang="hr-HR" sz="2200" dirty="0" smtClean="0"/>
              <a:t>, </a:t>
            </a:r>
            <a:endParaRPr lang="hr-HR" sz="2200" dirty="0"/>
          </a:p>
          <a:p>
            <a:r>
              <a:rPr lang="hr-HR" sz="2200" dirty="0" smtClean="0"/>
              <a:t>5 </a:t>
            </a:r>
            <a:r>
              <a:rPr lang="hr-HR" sz="2200" dirty="0"/>
              <a:t>stranica (kutova) se naziva </a:t>
            </a:r>
            <a:r>
              <a:rPr lang="hr-HR" sz="2200" b="1" dirty="0"/>
              <a:t>peterokut</a:t>
            </a:r>
            <a:r>
              <a:rPr lang="hr-HR" sz="2200" dirty="0"/>
              <a:t>, </a:t>
            </a:r>
            <a:endParaRPr lang="hr-HR" sz="2200" dirty="0" smtClean="0"/>
          </a:p>
          <a:p>
            <a:r>
              <a:rPr lang="hr-HR" sz="2200" dirty="0" smtClean="0"/>
              <a:t>6 stranica (kutova) naziva se </a:t>
            </a:r>
            <a:r>
              <a:rPr lang="hr-HR" sz="2200" b="1" dirty="0" smtClean="0"/>
              <a:t>šesterokut</a:t>
            </a:r>
            <a:r>
              <a:rPr lang="hr-HR" sz="2200" dirty="0" smtClean="0"/>
              <a:t>,</a:t>
            </a:r>
          </a:p>
          <a:p>
            <a:r>
              <a:rPr lang="hr-HR" sz="2200" dirty="0" smtClean="0"/>
              <a:t>7 </a:t>
            </a:r>
            <a:r>
              <a:rPr lang="hr-HR" sz="2200" dirty="0"/>
              <a:t>stranica (kutova) naziva se </a:t>
            </a:r>
            <a:r>
              <a:rPr lang="hr-HR" sz="2200" b="1" dirty="0" smtClean="0"/>
              <a:t>sedmerokut</a:t>
            </a:r>
          </a:p>
          <a:p>
            <a:r>
              <a:rPr lang="hr-HR" sz="2200" dirty="0" smtClean="0"/>
              <a:t>8 </a:t>
            </a:r>
            <a:r>
              <a:rPr lang="hr-HR" sz="2200" dirty="0"/>
              <a:t>stranica (kutova) naziva se </a:t>
            </a:r>
            <a:r>
              <a:rPr lang="hr-HR" sz="2200" b="1" dirty="0" smtClean="0"/>
              <a:t>osmerokut</a:t>
            </a:r>
            <a:r>
              <a:rPr lang="hr-HR" sz="2200" dirty="0" smtClean="0"/>
              <a:t>….</a:t>
            </a:r>
            <a:endParaRPr lang="hr-HR" sz="2200" dirty="0"/>
          </a:p>
          <a:p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81843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5"/>
            <a:ext cx="8015347" cy="1152127"/>
          </a:xfrm>
        </p:spPr>
        <p:txBody>
          <a:bodyPr/>
          <a:lstStyle/>
          <a:p>
            <a:r>
              <a:rPr lang="hr-HR" dirty="0" smtClean="0"/>
              <a:t>CRTANJE PRAVILNOG ŠESTEROKUTA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3046004"/>
            <a:ext cx="2878758" cy="3097062"/>
          </a:xfrm>
        </p:spPr>
        <p:txBody>
          <a:bodyPr/>
          <a:lstStyle/>
          <a:p>
            <a:pPr marL="114300" indent="0">
              <a:buNone/>
            </a:pPr>
            <a:r>
              <a:rPr lang="hr-HR" dirty="0"/>
              <a:t>FD 50 </a:t>
            </a:r>
            <a:r>
              <a:rPr lang="hr-HR" dirty="0">
                <a:solidFill>
                  <a:srgbClr val="990099"/>
                </a:solidFill>
              </a:rPr>
              <a:t>RT 360/6</a:t>
            </a:r>
          </a:p>
          <a:p>
            <a:pPr marL="114300" indent="0">
              <a:buNone/>
            </a:pPr>
            <a:r>
              <a:rPr lang="hr-HR" dirty="0"/>
              <a:t>FD 50 </a:t>
            </a:r>
            <a:r>
              <a:rPr lang="hr-HR" dirty="0">
                <a:solidFill>
                  <a:srgbClr val="990099"/>
                </a:solidFill>
              </a:rPr>
              <a:t>RT 360/6</a:t>
            </a:r>
          </a:p>
          <a:p>
            <a:pPr marL="114300" indent="0">
              <a:buNone/>
            </a:pPr>
            <a:r>
              <a:rPr lang="hr-HR" dirty="0"/>
              <a:t>FD 50 </a:t>
            </a:r>
            <a:r>
              <a:rPr lang="hr-HR" dirty="0">
                <a:solidFill>
                  <a:srgbClr val="990099"/>
                </a:solidFill>
              </a:rPr>
              <a:t>RT 360/6</a:t>
            </a:r>
          </a:p>
          <a:p>
            <a:pPr marL="114300" indent="0">
              <a:buNone/>
            </a:pPr>
            <a:r>
              <a:rPr lang="hr-HR" dirty="0"/>
              <a:t>FD 50 </a:t>
            </a:r>
            <a:r>
              <a:rPr lang="hr-HR" dirty="0">
                <a:solidFill>
                  <a:srgbClr val="990099"/>
                </a:solidFill>
              </a:rPr>
              <a:t>RT 360/6</a:t>
            </a:r>
          </a:p>
          <a:p>
            <a:pPr marL="114300" indent="0">
              <a:buNone/>
            </a:pPr>
            <a:r>
              <a:rPr lang="hr-HR" dirty="0"/>
              <a:t>FD 50 </a:t>
            </a:r>
            <a:r>
              <a:rPr lang="hr-HR" dirty="0">
                <a:solidFill>
                  <a:srgbClr val="990099"/>
                </a:solidFill>
              </a:rPr>
              <a:t>RT 360/6</a:t>
            </a:r>
          </a:p>
          <a:p>
            <a:pPr marL="114300" indent="0">
              <a:buNone/>
            </a:pPr>
            <a:r>
              <a:rPr lang="hr-HR" dirty="0"/>
              <a:t>FD 50 </a:t>
            </a:r>
            <a:r>
              <a:rPr lang="hr-HR" dirty="0">
                <a:solidFill>
                  <a:srgbClr val="990099"/>
                </a:solidFill>
              </a:rPr>
              <a:t>RT 360/6</a:t>
            </a:r>
          </a:p>
          <a:p>
            <a:pPr marL="114300" indent="0">
              <a:buNone/>
            </a:pP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1371" y="2000294"/>
            <a:ext cx="4483742" cy="414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967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CRTANJE PARALELOGRAMA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577" y="1543934"/>
            <a:ext cx="8539330" cy="1680754"/>
          </a:xfrm>
        </p:spPr>
        <p:txBody>
          <a:bodyPr>
            <a:normAutofit/>
          </a:bodyPr>
          <a:lstStyle/>
          <a:p>
            <a:r>
              <a:rPr lang="hr-HR" sz="2200" dirty="0"/>
              <a:t>Paralelogram je četverokut koji ima dva para paralelnih stranica. </a:t>
            </a:r>
            <a:endParaRPr lang="hr-HR" sz="2200" dirty="0" smtClean="0"/>
          </a:p>
          <a:p>
            <a:r>
              <a:rPr lang="hr-HR" sz="2200" dirty="0" smtClean="0"/>
              <a:t>Svaki </a:t>
            </a:r>
            <a:r>
              <a:rPr lang="hr-HR" sz="2200" dirty="0"/>
              <a:t>paralelogram ima dva šiljasta i dva tupa unutrašnja kuta. </a:t>
            </a:r>
            <a:endParaRPr lang="hr-HR" sz="2200" dirty="0" smtClean="0"/>
          </a:p>
          <a:p>
            <a:r>
              <a:rPr lang="hr-HR" sz="2200" dirty="0" smtClean="0"/>
              <a:t>Oba </a:t>
            </a:r>
            <a:r>
              <a:rPr lang="hr-HR" sz="2200" dirty="0"/>
              <a:t>šiljasta kuta su jednake veličine, kao i oba tupa. </a:t>
            </a:r>
            <a:endParaRPr lang="hr-HR" sz="2200" dirty="0" smtClean="0"/>
          </a:p>
          <a:p>
            <a:r>
              <a:rPr lang="hr-HR" sz="2200" dirty="0" smtClean="0"/>
              <a:t>Zbroj </a:t>
            </a:r>
            <a:r>
              <a:rPr lang="hr-HR" sz="2200" dirty="0"/>
              <a:t>veličina šiljastog i tupog kuta iznosi 180°</a:t>
            </a:r>
          </a:p>
          <a:p>
            <a:endParaRPr lang="hr-HR" sz="22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grpSp>
        <p:nvGrpSpPr>
          <p:cNvPr id="30" name="Grupa 29"/>
          <p:cNvGrpSpPr/>
          <p:nvPr/>
        </p:nvGrpSpPr>
        <p:grpSpPr>
          <a:xfrm>
            <a:off x="1615441" y="3283131"/>
            <a:ext cx="6492239" cy="3089366"/>
            <a:chOff x="1615441" y="3283131"/>
            <a:chExt cx="6492239" cy="3089366"/>
          </a:xfrm>
        </p:grpSpPr>
        <p:sp>
          <p:nvSpPr>
            <p:cNvPr id="6" name="Paralelogram 5"/>
            <p:cNvSpPr/>
            <p:nvPr/>
          </p:nvSpPr>
          <p:spPr>
            <a:xfrm>
              <a:off x="2203267" y="3953604"/>
              <a:ext cx="5460275" cy="1654628"/>
            </a:xfrm>
            <a:prstGeom prst="parallelogram">
              <a:avLst>
                <a:gd name="adj" fmla="val 589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7" name="Jednakokračni trokut 16"/>
            <p:cNvSpPr/>
            <p:nvPr/>
          </p:nvSpPr>
          <p:spPr>
            <a:xfrm rot="5400000">
              <a:off x="2050867" y="5390518"/>
              <a:ext cx="740228" cy="435429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9" name="Ravni poveznik sa strelicom 18"/>
            <p:cNvCxnSpPr/>
            <p:nvPr/>
          </p:nvCxnSpPr>
          <p:spPr>
            <a:xfrm>
              <a:off x="6679474" y="5608232"/>
              <a:ext cx="9840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uk 19"/>
            <p:cNvSpPr/>
            <p:nvPr/>
          </p:nvSpPr>
          <p:spPr>
            <a:xfrm>
              <a:off x="6324959" y="5103223"/>
              <a:ext cx="907508" cy="875125"/>
            </a:xfrm>
            <a:prstGeom prst="arc">
              <a:avLst>
                <a:gd name="adj1" fmla="val 10276901"/>
                <a:gd name="adj2" fmla="val 523742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21" name="Ravni poveznik sa strelicom 20"/>
            <p:cNvCxnSpPr/>
            <p:nvPr/>
          </p:nvCxnSpPr>
          <p:spPr>
            <a:xfrm>
              <a:off x="2203266" y="3953604"/>
              <a:ext cx="98406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Luk 21"/>
            <p:cNvSpPr/>
            <p:nvPr/>
          </p:nvSpPr>
          <p:spPr>
            <a:xfrm rot="9951033">
              <a:off x="2521126" y="3647834"/>
              <a:ext cx="618309" cy="740229"/>
            </a:xfrm>
            <a:prstGeom prst="arc">
              <a:avLst>
                <a:gd name="adj1" fmla="val 15981183"/>
                <a:gd name="adj2" fmla="val 1601351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23" name="Ravni poveznik sa strelicom 22"/>
            <p:cNvCxnSpPr/>
            <p:nvPr/>
          </p:nvCxnSpPr>
          <p:spPr>
            <a:xfrm flipV="1">
              <a:off x="7664074" y="3283131"/>
              <a:ext cx="443606" cy="670473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vni poveznik sa strelicom 24"/>
            <p:cNvCxnSpPr/>
            <p:nvPr/>
          </p:nvCxnSpPr>
          <p:spPr>
            <a:xfrm flipV="1">
              <a:off x="1615441" y="5584195"/>
              <a:ext cx="587826" cy="788302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dash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Luk 26"/>
            <p:cNvSpPr/>
            <p:nvPr/>
          </p:nvSpPr>
          <p:spPr>
            <a:xfrm rot="15507490">
              <a:off x="7328770" y="3516133"/>
              <a:ext cx="665890" cy="740229"/>
            </a:xfrm>
            <a:prstGeom prst="arc">
              <a:avLst>
                <a:gd name="adj1" fmla="val 16042051"/>
                <a:gd name="adj2" fmla="val 281808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8" name="Luk 27"/>
            <p:cNvSpPr/>
            <p:nvPr/>
          </p:nvSpPr>
          <p:spPr>
            <a:xfrm rot="5576834">
              <a:off x="1903152" y="5282698"/>
              <a:ext cx="730863" cy="740229"/>
            </a:xfrm>
            <a:prstGeom prst="arc">
              <a:avLst>
                <a:gd name="adj1" fmla="val 16042051"/>
                <a:gd name="adj2" fmla="val 2818080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9" name="TekstniOkvir 28"/>
            <p:cNvSpPr txBox="1"/>
            <p:nvPr/>
          </p:nvSpPr>
          <p:spPr>
            <a:xfrm>
              <a:off x="6360678" y="5205300"/>
              <a:ext cx="9573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180</a:t>
              </a:r>
              <a:r>
                <a:rPr lang="hr-HR" sz="2400" baseline="300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hr-HR" sz="24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11092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2225" y="1737601"/>
            <a:ext cx="7992888" cy="2036597"/>
          </a:xfrm>
        </p:spPr>
        <p:txBody>
          <a:bodyPr>
            <a:normAutofit lnSpcReduction="10000"/>
          </a:bodyPr>
          <a:lstStyle/>
          <a:p>
            <a:pPr lvl="0"/>
            <a:r>
              <a:rPr lang="hr-HR" dirty="0"/>
              <a:t>Napiši niz naredbi koje će nacrtati paralelogram s duljinama stranica 40 i 100 kojemu veličina šiljastog kuta iznosi 60</a:t>
            </a:r>
            <a:r>
              <a:rPr lang="hr-HR" dirty="0" smtClean="0"/>
              <a:t>°</a:t>
            </a:r>
          </a:p>
          <a:p>
            <a:pPr lvl="0"/>
            <a:endParaRPr lang="hr-HR" dirty="0"/>
          </a:p>
          <a:p>
            <a:pPr marL="114300" indent="0">
              <a:buNone/>
            </a:pPr>
            <a:r>
              <a:rPr lang="hr-HR" dirty="0" smtClean="0">
                <a:hlinkClick r:id="rId2" action="ppaction://hlinksldjump"/>
              </a:rPr>
              <a:t>RJEŠENJE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5525327" y="4972594"/>
            <a:ext cx="82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1" name="Grupa 10"/>
          <p:cNvGrpSpPr/>
          <p:nvPr/>
        </p:nvGrpSpPr>
        <p:grpSpPr>
          <a:xfrm>
            <a:off x="3306222" y="3665960"/>
            <a:ext cx="5560682" cy="2195019"/>
            <a:chOff x="3306222" y="3665960"/>
            <a:chExt cx="5560682" cy="2195019"/>
          </a:xfrm>
        </p:grpSpPr>
        <p:sp>
          <p:nvSpPr>
            <p:cNvPr id="12" name="Paralelogram 11"/>
            <p:cNvSpPr/>
            <p:nvPr/>
          </p:nvSpPr>
          <p:spPr>
            <a:xfrm>
              <a:off x="3617740" y="4084320"/>
              <a:ext cx="4894217" cy="1314994"/>
            </a:xfrm>
            <a:prstGeom prst="parallelogram">
              <a:avLst>
                <a:gd name="adj" fmla="val 501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3" name="TekstniOkvir 12"/>
            <p:cNvSpPr txBox="1"/>
            <p:nvPr/>
          </p:nvSpPr>
          <p:spPr>
            <a:xfrm>
              <a:off x="5642221" y="5399314"/>
              <a:ext cx="82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</a:t>
              </a:r>
              <a:endPara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TekstniOkvir 13"/>
            <p:cNvSpPr txBox="1"/>
            <p:nvPr/>
          </p:nvSpPr>
          <p:spPr>
            <a:xfrm>
              <a:off x="3447923" y="4544557"/>
              <a:ext cx="82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Jednakokračni trokut 14"/>
            <p:cNvSpPr/>
            <p:nvPr/>
          </p:nvSpPr>
          <p:spPr>
            <a:xfrm>
              <a:off x="3360707" y="5090727"/>
              <a:ext cx="574766" cy="311517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6" name="TekstniOkvir 15"/>
            <p:cNvSpPr txBox="1"/>
            <p:nvPr/>
          </p:nvSpPr>
          <p:spPr>
            <a:xfrm>
              <a:off x="7990550" y="4942003"/>
              <a:ext cx="603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kstniOkvir 16"/>
            <p:cNvSpPr txBox="1"/>
            <p:nvPr/>
          </p:nvSpPr>
          <p:spPr>
            <a:xfrm>
              <a:off x="7891544" y="3665960"/>
              <a:ext cx="82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8" name="Ravni poveznik sa strelicom 17"/>
            <p:cNvCxnSpPr/>
            <p:nvPr/>
          </p:nvCxnSpPr>
          <p:spPr>
            <a:xfrm>
              <a:off x="7864192" y="5410953"/>
              <a:ext cx="10027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Ravni poveznik sa strelicom 19"/>
            <p:cNvCxnSpPr/>
            <p:nvPr/>
          </p:nvCxnSpPr>
          <p:spPr>
            <a:xfrm flipH="1" flipV="1">
              <a:off x="3306222" y="4079966"/>
              <a:ext cx="975416" cy="604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3" name="TekstniOkvir 22"/>
            <p:cNvSpPr txBox="1"/>
            <p:nvPr/>
          </p:nvSpPr>
          <p:spPr>
            <a:xfrm>
              <a:off x="3649327" y="4058730"/>
              <a:ext cx="603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Luk 23"/>
            <p:cNvSpPr/>
            <p:nvPr/>
          </p:nvSpPr>
          <p:spPr>
            <a:xfrm>
              <a:off x="7688735" y="4795736"/>
              <a:ext cx="944619" cy="919926"/>
            </a:xfrm>
            <a:prstGeom prst="arc">
              <a:avLst>
                <a:gd name="adj1" fmla="val 16266475"/>
                <a:gd name="adj2" fmla="val 946937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6" name="Luk 25"/>
            <p:cNvSpPr/>
            <p:nvPr/>
          </p:nvSpPr>
          <p:spPr>
            <a:xfrm rot="11422162">
              <a:off x="3577556" y="3805147"/>
              <a:ext cx="944619" cy="919926"/>
            </a:xfrm>
            <a:prstGeom prst="arc">
              <a:avLst>
                <a:gd name="adj1" fmla="val 16266475"/>
                <a:gd name="adj2" fmla="val 946937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27923224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16</a:t>
            </a:fld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4294967295"/>
          </p:nvPr>
        </p:nvSpPr>
        <p:spPr>
          <a:xfrm>
            <a:off x="1097460" y="877059"/>
            <a:ext cx="1682416" cy="4065587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hr-HR" dirty="0">
                <a:solidFill>
                  <a:srgbClr val="990099"/>
                </a:solidFill>
              </a:rPr>
              <a:t>RT 90 </a:t>
            </a:r>
            <a:r>
              <a:rPr lang="hr-HR" dirty="0" smtClean="0">
                <a:solidFill>
                  <a:srgbClr val="990099"/>
                </a:solidFill>
              </a:rPr>
              <a:t>     </a:t>
            </a:r>
          </a:p>
          <a:p>
            <a:pPr marL="114300" indent="0">
              <a:buNone/>
            </a:pPr>
            <a:r>
              <a:rPr lang="hr-HR" dirty="0" smtClean="0"/>
              <a:t>FD </a:t>
            </a:r>
            <a:r>
              <a:rPr lang="hr-HR" dirty="0"/>
              <a:t>100 </a:t>
            </a:r>
          </a:p>
          <a:p>
            <a:pPr marL="114300" indent="0">
              <a:buNone/>
            </a:pPr>
            <a:r>
              <a:rPr lang="hr-HR" dirty="0">
                <a:solidFill>
                  <a:srgbClr val="990099"/>
                </a:solidFill>
              </a:rPr>
              <a:t>LT 60</a:t>
            </a:r>
          </a:p>
          <a:p>
            <a:pPr marL="114300" indent="0">
              <a:buNone/>
            </a:pPr>
            <a:r>
              <a:rPr lang="hr-HR" dirty="0"/>
              <a:t>FD 40</a:t>
            </a:r>
          </a:p>
          <a:p>
            <a:pPr marL="114300" indent="0">
              <a:buNone/>
            </a:pPr>
            <a:r>
              <a:rPr lang="hr-HR" dirty="0">
                <a:solidFill>
                  <a:srgbClr val="990099"/>
                </a:solidFill>
              </a:rPr>
              <a:t>LT 120 </a:t>
            </a:r>
            <a:r>
              <a:rPr lang="hr-HR" dirty="0" smtClean="0">
                <a:solidFill>
                  <a:srgbClr val="990099"/>
                </a:solidFill>
              </a:rPr>
              <a:t>     </a:t>
            </a:r>
          </a:p>
          <a:p>
            <a:pPr marL="114300" indent="0">
              <a:buNone/>
            </a:pPr>
            <a:r>
              <a:rPr lang="hr-HR" dirty="0" smtClean="0"/>
              <a:t>FD </a:t>
            </a:r>
            <a:r>
              <a:rPr lang="hr-HR" dirty="0"/>
              <a:t>100</a:t>
            </a:r>
          </a:p>
          <a:p>
            <a:pPr marL="114300" indent="0">
              <a:buNone/>
            </a:pPr>
            <a:r>
              <a:rPr lang="hr-HR" dirty="0">
                <a:solidFill>
                  <a:srgbClr val="990099"/>
                </a:solidFill>
              </a:rPr>
              <a:t>LT 60</a:t>
            </a:r>
          </a:p>
          <a:p>
            <a:pPr marL="114300" indent="0">
              <a:buNone/>
            </a:pPr>
            <a:r>
              <a:rPr lang="hr-HR" dirty="0"/>
              <a:t>FD 40 </a:t>
            </a:r>
          </a:p>
          <a:p>
            <a:pPr marL="114300" indent="0">
              <a:buNone/>
            </a:pPr>
            <a:r>
              <a:rPr lang="hr-HR" dirty="0" smtClean="0">
                <a:solidFill>
                  <a:srgbClr val="990099"/>
                </a:solidFill>
              </a:rPr>
              <a:t>LT 120</a:t>
            </a:r>
            <a:endParaRPr lang="hr-HR" dirty="0">
              <a:solidFill>
                <a:srgbClr val="990099"/>
              </a:solidFill>
            </a:endParaRP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2986777" y="906374"/>
            <a:ext cx="5826295" cy="1293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 smtClean="0"/>
              <a:t>ako je veličina šiljastog kuta 60°, </a:t>
            </a:r>
          </a:p>
          <a:p>
            <a:pPr marL="114300" indent="0">
              <a:buNone/>
            </a:pPr>
            <a:r>
              <a:rPr lang="hr-HR" dirty="0"/>
              <a:t> </a:t>
            </a:r>
            <a:r>
              <a:rPr lang="hr-HR" dirty="0" smtClean="0"/>
              <a:t>  onda veličina tupog mora iznositi 120°</a:t>
            </a:r>
            <a:endParaRPr lang="hr-HR" sz="2800" dirty="0"/>
          </a:p>
        </p:txBody>
      </p:sp>
      <p:grpSp>
        <p:nvGrpSpPr>
          <p:cNvPr id="38" name="Grupa 37"/>
          <p:cNvGrpSpPr/>
          <p:nvPr/>
        </p:nvGrpSpPr>
        <p:grpSpPr>
          <a:xfrm>
            <a:off x="3027378" y="3161211"/>
            <a:ext cx="6009609" cy="2993476"/>
            <a:chOff x="3027378" y="3161211"/>
            <a:chExt cx="6009609" cy="2993476"/>
          </a:xfrm>
        </p:grpSpPr>
        <p:sp>
          <p:nvSpPr>
            <p:cNvPr id="7" name="Paralelogram 6"/>
            <p:cNvSpPr/>
            <p:nvPr/>
          </p:nvSpPr>
          <p:spPr>
            <a:xfrm>
              <a:off x="3617740" y="4084320"/>
              <a:ext cx="4894217" cy="1314994"/>
            </a:xfrm>
            <a:prstGeom prst="parallelogram">
              <a:avLst>
                <a:gd name="adj" fmla="val 5016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642221" y="5399314"/>
              <a:ext cx="82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100</a:t>
              </a:r>
              <a:endPara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3447923" y="4544557"/>
              <a:ext cx="82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Jednakokračni trokut 9"/>
            <p:cNvSpPr/>
            <p:nvPr/>
          </p:nvSpPr>
          <p:spPr>
            <a:xfrm rot="5400000">
              <a:off x="3174597" y="5255194"/>
              <a:ext cx="574766" cy="311517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" name="TekstniOkvir 20"/>
            <p:cNvSpPr txBox="1"/>
            <p:nvPr/>
          </p:nvSpPr>
          <p:spPr>
            <a:xfrm>
              <a:off x="7990550" y="4942003"/>
              <a:ext cx="603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kstniOkvir 21"/>
            <p:cNvSpPr txBox="1"/>
            <p:nvPr/>
          </p:nvSpPr>
          <p:spPr>
            <a:xfrm>
              <a:off x="7891544" y="3665960"/>
              <a:ext cx="82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4" name="Ravni poveznik sa strelicom 23"/>
            <p:cNvCxnSpPr/>
            <p:nvPr/>
          </p:nvCxnSpPr>
          <p:spPr>
            <a:xfrm>
              <a:off x="7864192" y="5410953"/>
              <a:ext cx="100271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Ravni poveznik sa strelicom 24"/>
            <p:cNvCxnSpPr/>
            <p:nvPr/>
          </p:nvCxnSpPr>
          <p:spPr>
            <a:xfrm flipV="1">
              <a:off x="8511957" y="3161211"/>
              <a:ext cx="418011" cy="92310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Ravni poveznik sa strelicom 26"/>
            <p:cNvCxnSpPr/>
            <p:nvPr/>
          </p:nvCxnSpPr>
          <p:spPr>
            <a:xfrm flipH="1" flipV="1">
              <a:off x="3306222" y="4079966"/>
              <a:ext cx="975416" cy="604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Ravni poveznik sa strelicom 28"/>
            <p:cNvCxnSpPr/>
            <p:nvPr/>
          </p:nvCxnSpPr>
          <p:spPr>
            <a:xfrm flipH="1">
              <a:off x="3103934" y="5404020"/>
              <a:ext cx="513806" cy="7506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1" name="TekstniOkvir 30"/>
            <p:cNvSpPr txBox="1"/>
            <p:nvPr/>
          </p:nvSpPr>
          <p:spPr>
            <a:xfrm>
              <a:off x="3400023" y="5476854"/>
              <a:ext cx="8273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2" name="TekstniOkvir 31"/>
            <p:cNvSpPr txBox="1"/>
            <p:nvPr/>
          </p:nvSpPr>
          <p:spPr>
            <a:xfrm>
              <a:off x="3649327" y="4058730"/>
              <a:ext cx="6038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Luk 33"/>
            <p:cNvSpPr/>
            <p:nvPr/>
          </p:nvSpPr>
          <p:spPr>
            <a:xfrm>
              <a:off x="7688735" y="4795736"/>
              <a:ext cx="944619" cy="919926"/>
            </a:xfrm>
            <a:prstGeom prst="arc">
              <a:avLst>
                <a:gd name="adj1" fmla="val 16266475"/>
                <a:gd name="adj2" fmla="val 946937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5" name="Luk 34"/>
            <p:cNvSpPr/>
            <p:nvPr/>
          </p:nvSpPr>
          <p:spPr>
            <a:xfrm rot="15979840">
              <a:off x="7914292" y="3477909"/>
              <a:ext cx="1064667" cy="1180722"/>
            </a:xfrm>
            <a:prstGeom prst="arc">
              <a:avLst>
                <a:gd name="adj1" fmla="val 16266475"/>
                <a:gd name="adj2" fmla="val 1832654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6" name="Luk 35"/>
            <p:cNvSpPr/>
            <p:nvPr/>
          </p:nvSpPr>
          <p:spPr>
            <a:xfrm rot="11422162">
              <a:off x="3577556" y="3805147"/>
              <a:ext cx="944619" cy="919926"/>
            </a:xfrm>
            <a:prstGeom prst="arc">
              <a:avLst>
                <a:gd name="adj1" fmla="val 16266475"/>
                <a:gd name="adj2" fmla="val 946937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7" name="Luk 36"/>
            <p:cNvSpPr/>
            <p:nvPr/>
          </p:nvSpPr>
          <p:spPr>
            <a:xfrm rot="5125358">
              <a:off x="3085405" y="4869075"/>
              <a:ext cx="1064667" cy="1180722"/>
            </a:xfrm>
            <a:prstGeom prst="arc">
              <a:avLst>
                <a:gd name="adj1" fmla="val 16266475"/>
                <a:gd name="adj2" fmla="val 1832654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</p:spTree>
    <p:extLst>
      <p:ext uri="{BB962C8B-B14F-4D97-AF65-F5344CB8AC3E}">
        <p14:creationId xmlns:p14="http://schemas.microsoft.com/office/powerpoint/2010/main" val="8714663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582019" y="1507506"/>
            <a:ext cx="7992888" cy="150666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hr-HR" dirty="0"/>
              <a:t>Napiši niz naredbi koje će nacrtati pravokutnik s duljinama stranica 80 i 200</a:t>
            </a:r>
            <a:r>
              <a:rPr lang="hr-HR" dirty="0" smtClean="0"/>
              <a:t>.</a:t>
            </a:r>
          </a:p>
          <a:p>
            <a:pPr lvl="0"/>
            <a:endParaRPr lang="hr-HR" dirty="0"/>
          </a:p>
          <a:p>
            <a:pPr marL="114300" indent="0">
              <a:buNone/>
            </a:pPr>
            <a:r>
              <a:rPr lang="hr-HR" dirty="0" smtClean="0">
                <a:hlinkClick r:id="rId2" action="ppaction://hlinksldjump"/>
              </a:rPr>
              <a:t>RJEŠENJE</a:t>
            </a: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17</a:t>
            </a:fld>
            <a:endParaRPr lang="hr-HR" dirty="0"/>
          </a:p>
        </p:txBody>
      </p:sp>
      <p:sp>
        <p:nvSpPr>
          <p:cNvPr id="2" name="Rezervirano mjesto podnožja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3666308" y="3230880"/>
            <a:ext cx="4241074" cy="146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3114486" y="3731567"/>
            <a:ext cx="574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5435320" y="4762178"/>
            <a:ext cx="756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200</a:t>
            </a:r>
            <a:endParaRPr lang="hr-HR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Jednakokračni trokut 9"/>
          <p:cNvSpPr/>
          <p:nvPr/>
        </p:nvSpPr>
        <p:spPr>
          <a:xfrm>
            <a:off x="3439885" y="4432662"/>
            <a:ext cx="452846" cy="261257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9893800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18</a:t>
            </a:fld>
            <a:endParaRPr lang="hr-HR"/>
          </a:p>
        </p:txBody>
      </p:sp>
      <p:grpSp>
        <p:nvGrpSpPr>
          <p:cNvPr id="25" name="Grupa 24"/>
          <p:cNvGrpSpPr/>
          <p:nvPr/>
        </p:nvGrpSpPr>
        <p:grpSpPr>
          <a:xfrm>
            <a:off x="3227620" y="1707328"/>
            <a:ext cx="5573723" cy="2751461"/>
            <a:chOff x="2822061" y="2462134"/>
            <a:chExt cx="5845388" cy="2935962"/>
          </a:xfrm>
        </p:grpSpPr>
        <p:sp>
          <p:nvSpPr>
            <p:cNvPr id="6" name="Pravokutnik 5"/>
            <p:cNvSpPr/>
            <p:nvPr/>
          </p:nvSpPr>
          <p:spPr>
            <a:xfrm>
              <a:off x="3666308" y="3230880"/>
              <a:ext cx="4241074" cy="14630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TekstniOkvir 6"/>
            <p:cNvSpPr txBox="1"/>
            <p:nvPr/>
          </p:nvSpPr>
          <p:spPr>
            <a:xfrm>
              <a:off x="3178514" y="3457556"/>
              <a:ext cx="5747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TekstniOkvir 7"/>
            <p:cNvSpPr txBox="1"/>
            <p:nvPr/>
          </p:nvSpPr>
          <p:spPr>
            <a:xfrm>
              <a:off x="5435320" y="4762178"/>
              <a:ext cx="756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200</a:t>
              </a:r>
              <a:endPara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TekstniOkvir 8"/>
            <p:cNvSpPr txBox="1"/>
            <p:nvPr/>
          </p:nvSpPr>
          <p:spPr>
            <a:xfrm>
              <a:off x="7413863" y="4648810"/>
              <a:ext cx="603878" cy="492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10" name="Ravni poveznik sa strelicom 9"/>
            <p:cNvCxnSpPr/>
            <p:nvPr/>
          </p:nvCxnSpPr>
          <p:spPr>
            <a:xfrm>
              <a:off x="7922402" y="4705559"/>
              <a:ext cx="17575" cy="69253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1" name="Luk 10"/>
            <p:cNvSpPr/>
            <p:nvPr/>
          </p:nvSpPr>
          <p:spPr>
            <a:xfrm rot="10202227">
              <a:off x="7374155" y="4279911"/>
              <a:ext cx="944619" cy="919926"/>
            </a:xfrm>
            <a:prstGeom prst="arc">
              <a:avLst>
                <a:gd name="adj1" fmla="val 16266475"/>
                <a:gd name="adj2" fmla="val 946937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cxnSp>
          <p:nvCxnSpPr>
            <p:cNvPr id="12" name="Ravni poveznik sa strelicom 11"/>
            <p:cNvCxnSpPr/>
            <p:nvPr/>
          </p:nvCxnSpPr>
          <p:spPr>
            <a:xfrm>
              <a:off x="7907382" y="3230880"/>
              <a:ext cx="76006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Ravni poveznik sa strelicom 13"/>
            <p:cNvCxnSpPr/>
            <p:nvPr/>
          </p:nvCxnSpPr>
          <p:spPr>
            <a:xfrm flipH="1">
              <a:off x="2822061" y="4693920"/>
              <a:ext cx="852174" cy="2867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Ravni poveznik sa strelicom 15"/>
            <p:cNvCxnSpPr/>
            <p:nvPr/>
          </p:nvCxnSpPr>
          <p:spPr>
            <a:xfrm flipV="1">
              <a:off x="3674234" y="2462134"/>
              <a:ext cx="1" cy="7701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" name="TekstniOkvir 17"/>
            <p:cNvSpPr txBox="1"/>
            <p:nvPr/>
          </p:nvSpPr>
          <p:spPr>
            <a:xfrm>
              <a:off x="7864128" y="3264338"/>
              <a:ext cx="603878" cy="492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kstniOkvir 18"/>
            <p:cNvSpPr txBox="1"/>
            <p:nvPr/>
          </p:nvSpPr>
          <p:spPr>
            <a:xfrm>
              <a:off x="3637176" y="2717818"/>
              <a:ext cx="603878" cy="492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kstniOkvir 19"/>
            <p:cNvSpPr txBox="1"/>
            <p:nvPr/>
          </p:nvSpPr>
          <p:spPr>
            <a:xfrm>
              <a:off x="3066789" y="4189151"/>
              <a:ext cx="603878" cy="492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sz="2400" dirty="0" smtClean="0">
                  <a:solidFill>
                    <a:srgbClr val="99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hr-HR" sz="24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Luk 20"/>
            <p:cNvSpPr/>
            <p:nvPr/>
          </p:nvSpPr>
          <p:spPr>
            <a:xfrm rot="5198947">
              <a:off x="7546649" y="2867611"/>
              <a:ext cx="944618" cy="919926"/>
            </a:xfrm>
            <a:prstGeom prst="arc">
              <a:avLst>
                <a:gd name="adj1" fmla="val 16266475"/>
                <a:gd name="adj2" fmla="val 946937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" name="Luk 21"/>
            <p:cNvSpPr/>
            <p:nvPr/>
          </p:nvSpPr>
          <p:spPr>
            <a:xfrm>
              <a:off x="3212665" y="2632223"/>
              <a:ext cx="1028412" cy="919926"/>
            </a:xfrm>
            <a:prstGeom prst="arc">
              <a:avLst>
                <a:gd name="adj1" fmla="val 15990559"/>
                <a:gd name="adj2" fmla="val 781510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3" name="Luk 22"/>
            <p:cNvSpPr/>
            <p:nvPr/>
          </p:nvSpPr>
          <p:spPr>
            <a:xfrm rot="15073670">
              <a:off x="3075704" y="4092324"/>
              <a:ext cx="944618" cy="919926"/>
            </a:xfrm>
            <a:prstGeom prst="arc">
              <a:avLst>
                <a:gd name="adj1" fmla="val 16266475"/>
                <a:gd name="adj2" fmla="val 2045757"/>
              </a:avLst>
            </a:prstGeom>
            <a:ln w="190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24" name="Rezervirano mjesto sadržaja 2"/>
          <p:cNvSpPr txBox="1">
            <a:spLocks/>
          </p:cNvSpPr>
          <p:nvPr/>
        </p:nvSpPr>
        <p:spPr>
          <a:xfrm>
            <a:off x="1198959" y="1202940"/>
            <a:ext cx="1469787" cy="4065587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hr-HR" dirty="0" smtClean="0"/>
              <a:t>FD 80 </a:t>
            </a:r>
          </a:p>
          <a:p>
            <a:pPr marL="114300" indent="0">
              <a:buFont typeface="Arial" pitchFamily="34" charset="0"/>
              <a:buNone/>
            </a:pPr>
            <a:r>
              <a:rPr lang="hr-HR" dirty="0" smtClean="0">
                <a:solidFill>
                  <a:srgbClr val="990099"/>
                </a:solidFill>
              </a:rPr>
              <a:t>RT </a:t>
            </a:r>
            <a:r>
              <a:rPr lang="hr-HR" dirty="0">
                <a:solidFill>
                  <a:srgbClr val="990099"/>
                </a:solidFill>
              </a:rPr>
              <a:t>9</a:t>
            </a:r>
            <a:r>
              <a:rPr lang="hr-HR" dirty="0" smtClean="0">
                <a:solidFill>
                  <a:srgbClr val="990099"/>
                </a:solidFill>
              </a:rPr>
              <a:t>0</a:t>
            </a:r>
          </a:p>
          <a:p>
            <a:pPr marL="114300" indent="0">
              <a:buFont typeface="Arial" pitchFamily="34" charset="0"/>
              <a:buNone/>
            </a:pPr>
            <a:r>
              <a:rPr lang="hr-HR" dirty="0" smtClean="0"/>
              <a:t>FD 200</a:t>
            </a:r>
          </a:p>
          <a:p>
            <a:pPr marL="114300" indent="0">
              <a:buFont typeface="Arial" pitchFamily="34" charset="0"/>
              <a:buNone/>
            </a:pPr>
            <a:r>
              <a:rPr lang="hr-HR" dirty="0">
                <a:solidFill>
                  <a:srgbClr val="990099"/>
                </a:solidFill>
              </a:rPr>
              <a:t>R</a:t>
            </a:r>
            <a:r>
              <a:rPr lang="hr-HR" dirty="0" smtClean="0">
                <a:solidFill>
                  <a:srgbClr val="990099"/>
                </a:solidFill>
              </a:rPr>
              <a:t>T 90      </a:t>
            </a:r>
          </a:p>
          <a:p>
            <a:pPr marL="114300" indent="0">
              <a:buFont typeface="Arial" pitchFamily="34" charset="0"/>
              <a:buNone/>
            </a:pPr>
            <a:r>
              <a:rPr lang="hr-HR" dirty="0" smtClean="0"/>
              <a:t>FD 80</a:t>
            </a:r>
          </a:p>
          <a:p>
            <a:pPr marL="114300" indent="0">
              <a:buFont typeface="Arial" pitchFamily="34" charset="0"/>
              <a:buNone/>
            </a:pPr>
            <a:r>
              <a:rPr lang="hr-HR" dirty="0">
                <a:solidFill>
                  <a:srgbClr val="990099"/>
                </a:solidFill>
              </a:rPr>
              <a:t>R</a:t>
            </a:r>
            <a:r>
              <a:rPr lang="hr-HR" dirty="0" smtClean="0">
                <a:solidFill>
                  <a:srgbClr val="990099"/>
                </a:solidFill>
              </a:rPr>
              <a:t>T </a:t>
            </a:r>
            <a:r>
              <a:rPr lang="hr-HR" dirty="0">
                <a:solidFill>
                  <a:srgbClr val="990099"/>
                </a:solidFill>
              </a:rPr>
              <a:t>9</a:t>
            </a:r>
            <a:r>
              <a:rPr lang="hr-HR" dirty="0" smtClean="0">
                <a:solidFill>
                  <a:srgbClr val="990099"/>
                </a:solidFill>
              </a:rPr>
              <a:t>0</a:t>
            </a:r>
          </a:p>
          <a:p>
            <a:pPr marL="114300" indent="0">
              <a:buFont typeface="Arial" pitchFamily="34" charset="0"/>
              <a:buNone/>
            </a:pPr>
            <a:r>
              <a:rPr lang="hr-HR" dirty="0" smtClean="0"/>
              <a:t>FD 200 </a:t>
            </a:r>
          </a:p>
          <a:p>
            <a:pPr marL="114300" indent="0">
              <a:buFont typeface="Arial" pitchFamily="34" charset="0"/>
              <a:buNone/>
            </a:pPr>
            <a:r>
              <a:rPr lang="hr-HR" dirty="0">
                <a:solidFill>
                  <a:srgbClr val="990099"/>
                </a:solidFill>
              </a:rPr>
              <a:t>R</a:t>
            </a:r>
            <a:r>
              <a:rPr lang="hr-HR" dirty="0" smtClean="0">
                <a:solidFill>
                  <a:srgbClr val="990099"/>
                </a:solidFill>
              </a:rPr>
              <a:t>T 90</a:t>
            </a:r>
            <a:endParaRPr lang="hr-HR" dirty="0">
              <a:solidFill>
                <a:srgbClr val="990099"/>
              </a:solidFill>
            </a:endParaRPr>
          </a:p>
        </p:txBody>
      </p:sp>
      <p:sp>
        <p:nvSpPr>
          <p:cNvPr id="2" name="Jednakokračni trokut 1"/>
          <p:cNvSpPr/>
          <p:nvPr/>
        </p:nvSpPr>
        <p:spPr>
          <a:xfrm>
            <a:off x="3785969" y="3479914"/>
            <a:ext cx="464680" cy="320629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80747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ALGORITAM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12598" y="1692142"/>
            <a:ext cx="7992888" cy="4638992"/>
          </a:xfrm>
        </p:spPr>
        <p:txBody>
          <a:bodyPr/>
          <a:lstStyle/>
          <a:p>
            <a:r>
              <a:rPr lang="hr-HR" dirty="0"/>
              <a:t>Algoritam </a:t>
            </a:r>
            <a:r>
              <a:rPr lang="hr-HR" dirty="0" smtClean="0"/>
              <a:t>je precizno zapisan niz </a:t>
            </a:r>
            <a:r>
              <a:rPr lang="hr-HR" dirty="0"/>
              <a:t>postupaka, radnji ili naredbi </a:t>
            </a:r>
            <a:r>
              <a:rPr lang="hr-HR" dirty="0" smtClean="0"/>
              <a:t>u točno određenom </a:t>
            </a:r>
            <a:r>
              <a:rPr lang="hr-HR" dirty="0"/>
              <a:t>redoslijedu, koje nam, uz potrebne resurse, služe da obavimo neki </a:t>
            </a:r>
            <a:r>
              <a:rPr lang="hr-HR" dirty="0" smtClean="0"/>
              <a:t>posao.</a:t>
            </a:r>
          </a:p>
          <a:p>
            <a:pPr marL="114300" indent="0">
              <a:buNone/>
            </a:pPr>
            <a:endParaRPr lang="hr-HR" dirty="0" smtClean="0"/>
          </a:p>
          <a:p>
            <a:pPr marL="114300" indent="0">
              <a:buNone/>
            </a:pPr>
            <a:r>
              <a:rPr lang="hr-HR" dirty="0" smtClean="0"/>
              <a:t>Algoritamski postupci: </a:t>
            </a:r>
          </a:p>
          <a:p>
            <a:r>
              <a:rPr lang="hr-HR" dirty="0" smtClean="0"/>
              <a:t>algoritam </a:t>
            </a:r>
            <a:r>
              <a:rPr lang="hr-HR" dirty="0"/>
              <a:t>slijeda, </a:t>
            </a:r>
            <a:endParaRPr lang="hr-HR" dirty="0" smtClean="0"/>
          </a:p>
          <a:p>
            <a:r>
              <a:rPr lang="hr-HR" dirty="0" smtClean="0"/>
              <a:t>algoritam </a:t>
            </a:r>
            <a:r>
              <a:rPr lang="hr-HR" dirty="0"/>
              <a:t>grananja i </a:t>
            </a:r>
            <a:endParaRPr lang="hr-HR" dirty="0" smtClean="0"/>
          </a:p>
          <a:p>
            <a:r>
              <a:rPr lang="hr-HR" dirty="0" smtClean="0"/>
              <a:t>algoritam </a:t>
            </a:r>
            <a:r>
              <a:rPr lang="hr-HR" dirty="0"/>
              <a:t>ponavljanja.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750672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DIJAGRAM TOKA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802674"/>
            <a:ext cx="7992888" cy="4638992"/>
          </a:xfrm>
        </p:spPr>
        <p:txBody>
          <a:bodyPr/>
          <a:lstStyle/>
          <a:p>
            <a:r>
              <a:rPr lang="hr-HR" b="1" dirty="0"/>
              <a:t>Dijagram toka </a:t>
            </a:r>
            <a:r>
              <a:rPr lang="hr-HR" dirty="0"/>
              <a:t>je grafički prikaz algoritma. </a:t>
            </a:r>
            <a:endParaRPr lang="hr-HR" dirty="0" smtClean="0"/>
          </a:p>
          <a:p>
            <a:pPr marL="114300" indent="0">
              <a:buNone/>
            </a:pPr>
            <a:endParaRPr lang="hr-HR" dirty="0"/>
          </a:p>
          <a:p>
            <a:r>
              <a:rPr lang="hr-HR" dirty="0"/>
              <a:t>Dijagram toka omogućuje bolju preglednost </a:t>
            </a:r>
            <a:r>
              <a:rPr lang="hr-HR" dirty="0" smtClean="0"/>
              <a:t>algoritma</a:t>
            </a:r>
            <a:r>
              <a:rPr lang="hr-HR" dirty="0" smtClean="0"/>
              <a:t>.</a:t>
            </a:r>
          </a:p>
          <a:p>
            <a:pPr marL="114300" indent="0">
              <a:buNone/>
            </a:pPr>
            <a:endParaRPr lang="hr-HR" dirty="0" smtClean="0"/>
          </a:p>
          <a:p>
            <a:r>
              <a:rPr lang="hr-HR" dirty="0" smtClean="0"/>
              <a:t>Svaki </a:t>
            </a:r>
            <a:r>
              <a:rPr lang="hr-HR" dirty="0"/>
              <a:t>korak u algoritmu predstavljen je grafičkim simbolom, a simboli su povezani strelicama. </a:t>
            </a:r>
            <a:endParaRPr lang="hr-HR" dirty="0" smtClean="0"/>
          </a:p>
          <a:p>
            <a:pPr marL="114300" indent="0">
              <a:buNone/>
            </a:pPr>
            <a:endParaRPr lang="hr-HR" dirty="0"/>
          </a:p>
          <a:p>
            <a:r>
              <a:rPr lang="hr-HR" dirty="0"/>
              <a:t>Ti su grafički simboli zapravo geometrijski likovi u koje upisujemo naredbe.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3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29227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ALGORITAM SLIJEDA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3226" y="1450706"/>
            <a:ext cx="7992888" cy="1397754"/>
          </a:xfrm>
        </p:spPr>
        <p:txBody>
          <a:bodyPr/>
          <a:lstStyle/>
          <a:p>
            <a:r>
              <a:rPr lang="hr-HR" dirty="0"/>
              <a:t>Postupak u kojem radnja slijedi jedna iza druge se naziva </a:t>
            </a:r>
            <a:r>
              <a:rPr lang="hr-HR" b="1" dirty="0"/>
              <a:t>algoritam slijeda.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grpSp>
        <p:nvGrpSpPr>
          <p:cNvPr id="6" name="Grupa 5"/>
          <p:cNvGrpSpPr/>
          <p:nvPr/>
        </p:nvGrpSpPr>
        <p:grpSpPr>
          <a:xfrm>
            <a:off x="3750490" y="2639016"/>
            <a:ext cx="2333897" cy="3692116"/>
            <a:chOff x="0" y="0"/>
            <a:chExt cx="826138" cy="1493416"/>
          </a:xfrm>
        </p:grpSpPr>
        <p:cxnSp>
          <p:nvCxnSpPr>
            <p:cNvPr id="7" name="Ravni poveznik sa strelicom 6"/>
            <p:cNvCxnSpPr/>
            <p:nvPr/>
          </p:nvCxnSpPr>
          <p:spPr>
            <a:xfrm rot="20700000" flipH="1">
              <a:off x="363642" y="0"/>
              <a:ext cx="46800" cy="183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Pravokutnik 7"/>
            <p:cNvSpPr/>
            <p:nvPr/>
          </p:nvSpPr>
          <p:spPr>
            <a:xfrm>
              <a:off x="0" y="194178"/>
              <a:ext cx="797894" cy="240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Naredba 1</a:t>
              </a:r>
              <a:endParaRPr lang="hr-H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" name="Ravni poveznik sa strelicom 8"/>
            <p:cNvCxnSpPr/>
            <p:nvPr/>
          </p:nvCxnSpPr>
          <p:spPr>
            <a:xfrm rot="20700000" flipH="1">
              <a:off x="367172" y="434252"/>
              <a:ext cx="46800" cy="183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vni poveznik sa strelicom 9"/>
            <p:cNvCxnSpPr/>
            <p:nvPr/>
          </p:nvCxnSpPr>
          <p:spPr>
            <a:xfrm rot="20700000" flipH="1">
              <a:off x="406008" y="1309816"/>
              <a:ext cx="46800" cy="183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vni poveznik sa strelicom 10"/>
            <p:cNvCxnSpPr/>
            <p:nvPr/>
          </p:nvCxnSpPr>
          <p:spPr>
            <a:xfrm rot="20700000" flipH="1">
              <a:off x="384825" y="879095"/>
              <a:ext cx="46800" cy="1836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Pravokutnik 11"/>
            <p:cNvSpPr/>
            <p:nvPr/>
          </p:nvSpPr>
          <p:spPr>
            <a:xfrm>
              <a:off x="28244" y="1073272"/>
              <a:ext cx="797894" cy="240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Naredba 3</a:t>
              </a:r>
              <a:endParaRPr lang="hr-HR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Pravokutnik 12"/>
            <p:cNvSpPr/>
            <p:nvPr/>
          </p:nvSpPr>
          <p:spPr>
            <a:xfrm>
              <a:off x="17653" y="628429"/>
              <a:ext cx="797894" cy="24007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hr-HR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Naredba 2</a:t>
              </a:r>
              <a:endParaRPr lang="hr-HR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421907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CRTANJE KVADRATA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44862" y="1978096"/>
            <a:ext cx="4890143" cy="4302251"/>
          </a:xfrm>
        </p:spPr>
        <p:txBody>
          <a:bodyPr>
            <a:normAutofit/>
          </a:bodyPr>
          <a:lstStyle/>
          <a:p>
            <a:r>
              <a:rPr lang="hr-HR" dirty="0"/>
              <a:t>Kvadrat je četverokut kojemu su sve stranice jednake duljine i svi kutovi jednake veličine (90</a:t>
            </a:r>
            <a:r>
              <a:rPr lang="hr-HR" dirty="0" smtClean="0"/>
              <a:t>°).</a:t>
            </a:r>
            <a:endParaRPr lang="hr-HR" dirty="0"/>
          </a:p>
          <a:p>
            <a:r>
              <a:rPr lang="hr-HR" dirty="0" smtClean="0"/>
              <a:t>Početna </a:t>
            </a:r>
            <a:r>
              <a:rPr lang="hr-HR" dirty="0"/>
              <a:t>točka </a:t>
            </a:r>
            <a:r>
              <a:rPr lang="hr-HR" dirty="0" smtClean="0"/>
              <a:t>crtanja </a:t>
            </a:r>
            <a:r>
              <a:rPr lang="hr-HR" dirty="0"/>
              <a:t>kvadrata je ujedno i završna </a:t>
            </a:r>
            <a:r>
              <a:rPr lang="hr-HR" dirty="0" smtClean="0"/>
              <a:t>točka.</a:t>
            </a:r>
            <a:endParaRPr lang="hr-HR" dirty="0"/>
          </a:p>
          <a:p>
            <a:r>
              <a:rPr lang="hr-HR" dirty="0"/>
              <a:t>Ukupan zbroj kutova za koji se kornjača mora zakrenuti je 360°</a:t>
            </a:r>
          </a:p>
          <a:p>
            <a:r>
              <a:rPr lang="hr-HR" dirty="0"/>
              <a:t>Kornjača se treba 4 puta zakrenuti za 90</a:t>
            </a:r>
            <a:r>
              <a:rPr lang="hr-HR" dirty="0" smtClean="0"/>
              <a:t>°</a:t>
            </a:r>
            <a:r>
              <a:rPr lang="hr-HR" dirty="0"/>
              <a:t>.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6697" y="2214459"/>
            <a:ext cx="3349400" cy="343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285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ZADATAK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2029097"/>
            <a:ext cx="7992888" cy="4412569"/>
          </a:xfrm>
        </p:spPr>
        <p:txBody>
          <a:bodyPr/>
          <a:lstStyle/>
          <a:p>
            <a:r>
              <a:rPr lang="hr-HR" dirty="0" smtClean="0"/>
              <a:t>Nacrtaj </a:t>
            </a:r>
            <a:r>
              <a:rPr lang="hr-HR" dirty="0"/>
              <a:t>kvadrat duljine stranice </a:t>
            </a:r>
            <a:r>
              <a:rPr lang="hr-HR" dirty="0" smtClean="0"/>
              <a:t>50.</a:t>
            </a:r>
            <a:endParaRPr lang="hr-HR" dirty="0"/>
          </a:p>
          <a:p>
            <a:pPr marL="114300" indent="0">
              <a:buNone/>
            </a:pPr>
            <a:r>
              <a:rPr lang="hr-HR" dirty="0"/>
              <a:t> </a:t>
            </a:r>
            <a:endParaRPr lang="hr-HR" dirty="0" smtClean="0"/>
          </a:p>
          <a:p>
            <a:pPr marL="114300" indent="0">
              <a:buNone/>
            </a:pPr>
            <a:r>
              <a:rPr lang="hr-HR" dirty="0" smtClean="0">
                <a:hlinkClick r:id="rId2" action="ppaction://hlinksldjump"/>
              </a:rPr>
              <a:t>RJEŠENJE</a:t>
            </a:r>
            <a:endParaRPr lang="hr-HR" dirty="0" smtClean="0"/>
          </a:p>
          <a:p>
            <a:pPr marL="11430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6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4362994" y="3317966"/>
            <a:ext cx="2865120" cy="232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Jednakokračni trokut 8"/>
          <p:cNvSpPr/>
          <p:nvPr/>
        </p:nvSpPr>
        <p:spPr>
          <a:xfrm>
            <a:off x="4114799" y="5643154"/>
            <a:ext cx="496389" cy="36576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>
            <a:off x="3809999" y="4354286"/>
            <a:ext cx="801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</a:t>
            </a:r>
          </a:p>
        </p:txBody>
      </p:sp>
      <p:cxnSp>
        <p:nvCxnSpPr>
          <p:cNvPr id="12" name="Ravni poveznik 11"/>
          <p:cNvCxnSpPr/>
          <p:nvPr/>
        </p:nvCxnSpPr>
        <p:spPr>
          <a:xfrm>
            <a:off x="4362993" y="2612571"/>
            <a:ext cx="0" cy="705395"/>
          </a:xfrm>
          <a:prstGeom prst="line">
            <a:avLst/>
          </a:prstGeom>
          <a:ln w="38100">
            <a:solidFill>
              <a:srgbClr val="FF4B4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niOkvir 12"/>
          <p:cNvSpPr txBox="1"/>
          <p:nvPr/>
        </p:nvSpPr>
        <p:spPr>
          <a:xfrm>
            <a:off x="4343398" y="2904019"/>
            <a:ext cx="53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hr-H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</p:txBody>
      </p:sp>
      <p:sp>
        <p:nvSpPr>
          <p:cNvPr id="14" name="Luk 13"/>
          <p:cNvSpPr/>
          <p:nvPr/>
        </p:nvSpPr>
        <p:spPr>
          <a:xfrm>
            <a:off x="3997233" y="2782389"/>
            <a:ext cx="881745" cy="1071154"/>
          </a:xfrm>
          <a:prstGeom prst="arc">
            <a:avLst>
              <a:gd name="adj1" fmla="val 15917113"/>
              <a:gd name="adj2" fmla="val 0"/>
            </a:avLst>
          </a:prstGeom>
          <a:ln w="38100">
            <a:solidFill>
              <a:srgbClr val="FF4B4B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556877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7</a:t>
            </a:fld>
            <a:endParaRPr lang="hr-HR"/>
          </a:p>
        </p:txBody>
      </p:sp>
      <p:pic>
        <p:nvPicPr>
          <p:cNvPr id="6" name="7CCC85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57493" y="2637699"/>
            <a:ext cx="3448677" cy="2451040"/>
          </a:xfrm>
          <a:prstGeom prst="rect">
            <a:avLst/>
          </a:prstGeom>
          <a:ln w="10795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71450" prst="hardEdge"/>
            <a:extrusionClr>
              <a:srgbClr val="FFFFFF"/>
            </a:extrusionClr>
          </a:sp3d>
        </p:spPr>
      </p:pic>
      <p:sp>
        <p:nvSpPr>
          <p:cNvPr id="7" name="TekstniOkvir 6"/>
          <p:cNvSpPr txBox="1"/>
          <p:nvPr/>
        </p:nvSpPr>
        <p:spPr>
          <a:xfrm>
            <a:off x="1123405" y="2534194"/>
            <a:ext cx="31525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hr-H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32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90</a:t>
            </a:r>
          </a:p>
          <a:p>
            <a:pPr marL="114300" indent="0">
              <a:buNone/>
            </a:pPr>
            <a:r>
              <a:rPr lang="hr-H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32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90</a:t>
            </a:r>
          </a:p>
          <a:p>
            <a:pPr marL="114300" indent="0">
              <a:buNone/>
            </a:pPr>
            <a:r>
              <a:rPr lang="hr-H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32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90</a:t>
            </a:r>
          </a:p>
          <a:p>
            <a:pPr marL="114300" indent="0">
              <a:buNone/>
            </a:pPr>
            <a:r>
              <a:rPr lang="hr-HR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FD 50 </a:t>
            </a:r>
            <a:r>
              <a:rPr lang="hr-HR" sz="3200" dirty="0">
                <a:solidFill>
                  <a:srgbClr val="99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RT 90</a:t>
            </a:r>
          </a:p>
          <a:p>
            <a:endParaRPr lang="hr-HR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7013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5"/>
            <a:ext cx="8015347" cy="1104409"/>
          </a:xfrm>
        </p:spPr>
        <p:txBody>
          <a:bodyPr/>
          <a:lstStyle/>
          <a:p>
            <a:r>
              <a:rPr lang="hr-HR" sz="4400" dirty="0" smtClean="0"/>
              <a:t>ODREĐIVANJE KUTA ZAKRETANJA KORNJAČE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75139" y="1678075"/>
            <a:ext cx="7992888" cy="5044272"/>
          </a:xfrm>
        </p:spPr>
        <p:txBody>
          <a:bodyPr>
            <a:normAutofit/>
          </a:bodyPr>
          <a:lstStyle/>
          <a:p>
            <a:r>
              <a:rPr lang="hr-HR" dirty="0"/>
              <a:t>Promotrimo zakretanje kornjače na </a:t>
            </a:r>
            <a:r>
              <a:rPr lang="hr-HR" dirty="0" smtClean="0"/>
              <a:t>slici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Početni i završni položaj kornjače (P1 i P5) </a:t>
            </a:r>
            <a:r>
              <a:rPr lang="hr-HR" dirty="0" smtClean="0"/>
              <a:t>su jednaki. </a:t>
            </a:r>
            <a:r>
              <a:rPr lang="hr-HR" dirty="0"/>
              <a:t>Na slikama vidiš da se kornjača okrenula četiri puta prije nego što se vratila u početni položaj</a:t>
            </a:r>
            <a:r>
              <a:rPr lang="hr-HR" dirty="0" smtClean="0"/>
              <a:t>.</a:t>
            </a:r>
          </a:p>
          <a:p>
            <a:endParaRPr lang="hr-HR" dirty="0"/>
          </a:p>
          <a:p>
            <a:r>
              <a:rPr lang="hr-HR" dirty="0"/>
              <a:t>Budući da puni kut iznosi </a:t>
            </a:r>
            <a:r>
              <a:rPr lang="hr-HR" dirty="0" smtClean="0"/>
              <a:t>360</a:t>
            </a:r>
            <a:r>
              <a:rPr lang="hr-HR" baseline="30000" dirty="0" smtClean="0"/>
              <a:t>0</a:t>
            </a:r>
            <a:r>
              <a:rPr lang="hr-HR" dirty="0" smtClean="0"/>
              <a:t>, </a:t>
            </a:r>
            <a:r>
              <a:rPr lang="hr-HR" dirty="0"/>
              <a:t>dijeljenjem tog broja brojem okreta kornjače, u ovom slučaju 4, dobiješ da se kornjača svaki put okrenula za </a:t>
            </a:r>
            <a:r>
              <a:rPr lang="hr-HR" dirty="0" smtClean="0"/>
              <a:t>90</a:t>
            </a:r>
            <a:r>
              <a:rPr lang="hr-HR" baseline="30000" dirty="0" smtClean="0"/>
              <a:t>0</a:t>
            </a:r>
            <a:r>
              <a:rPr lang="hr-HR" dirty="0" smtClean="0"/>
              <a:t>. 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8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pic>
        <p:nvPicPr>
          <p:cNvPr id="6" name="Slika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94" t="63599" r="31382" b="19104"/>
          <a:stretch/>
        </p:blipFill>
        <p:spPr bwMode="auto">
          <a:xfrm>
            <a:off x="909766" y="2063931"/>
            <a:ext cx="8234234" cy="19030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45194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9766" y="332655"/>
            <a:ext cx="8015347" cy="1104409"/>
          </a:xfrm>
        </p:spPr>
        <p:txBody>
          <a:bodyPr/>
          <a:lstStyle/>
          <a:p>
            <a:r>
              <a:rPr lang="hr-HR" sz="4400" dirty="0" smtClean="0"/>
              <a:t>ODREĐIVANJE KUTA ZAKRETANJA KORNJAČE</a:t>
            </a:r>
            <a:endParaRPr lang="hr-HR" sz="4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15332" y="1754126"/>
            <a:ext cx="7992888" cy="4630283"/>
          </a:xfrm>
        </p:spPr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Ako se kornjača okrene 3 puta za istu veličinu kuta prije nego što se vrati u početni položaj, onda traženi kut dobiješ dijeljenjem kuta od </a:t>
            </a:r>
            <a:r>
              <a:rPr lang="hr-HR" dirty="0" smtClean="0"/>
              <a:t>360</a:t>
            </a:r>
            <a:r>
              <a:rPr lang="hr-HR" baseline="30000" dirty="0" smtClean="0"/>
              <a:t>0</a:t>
            </a:r>
            <a:r>
              <a:rPr lang="hr-HR" dirty="0" smtClean="0"/>
              <a:t>  </a:t>
            </a:r>
            <a:r>
              <a:rPr lang="hr-HR" dirty="0"/>
              <a:t>brojem 3, što iznosi </a:t>
            </a:r>
            <a:r>
              <a:rPr lang="hr-HR" dirty="0" smtClean="0"/>
              <a:t>120</a:t>
            </a:r>
            <a:r>
              <a:rPr lang="hr-HR" baseline="30000" dirty="0" smtClean="0"/>
              <a:t>0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81DDF-40B1-4D96-8114-F3F175D4CEDF}" type="slidenum">
              <a:rPr lang="hr-HR" smtClean="0"/>
              <a:t>9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935596" y="6499432"/>
            <a:ext cx="4932548" cy="395959"/>
          </a:xfrm>
        </p:spPr>
        <p:txBody>
          <a:bodyPr/>
          <a:lstStyle/>
          <a:p>
            <a:r>
              <a:rPr lang="pl-PL" smtClean="0"/>
              <a:t>Crtanje nekih geometrijskih likova</a:t>
            </a:r>
            <a:endParaRPr lang="hr-HR" dirty="0"/>
          </a:p>
        </p:txBody>
      </p:sp>
      <p:pic>
        <p:nvPicPr>
          <p:cNvPr id="7" name="Slika 6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8" t="38474" r="41868" b="35945"/>
          <a:stretch/>
        </p:blipFill>
        <p:spPr bwMode="auto">
          <a:xfrm>
            <a:off x="1834605" y="1916493"/>
            <a:ext cx="6165668" cy="20603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9528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5 crveno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 crveno" id="{717DEFCB-814C-49A5-8476-5A2270612D48}" vid="{AD180D59-63A5-42E9-B9E6-58B893D03590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 crveno</Template>
  <TotalTime>763</TotalTime>
  <Words>737</Words>
  <Application>Microsoft Office PowerPoint</Application>
  <PresentationFormat>On-screen Show (4:3)</PresentationFormat>
  <Paragraphs>178</Paragraphs>
  <Slides>18</Slides>
  <Notes>0</Notes>
  <HiddenSlides>3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Fira Sans</vt:lpstr>
      <vt:lpstr>Tahoma</vt:lpstr>
      <vt:lpstr>Times New Roman</vt:lpstr>
      <vt:lpstr>5 crveno</vt:lpstr>
      <vt:lpstr>4. PROGRAMIRANJE</vt:lpstr>
      <vt:lpstr>ALGORITAM</vt:lpstr>
      <vt:lpstr>DIJAGRAM TOKA</vt:lpstr>
      <vt:lpstr>ALGORITAM SLIJEDA</vt:lpstr>
      <vt:lpstr>CRTANJE KVADRATA</vt:lpstr>
      <vt:lpstr>ZADATAK</vt:lpstr>
      <vt:lpstr>PowerPoint Presentation</vt:lpstr>
      <vt:lpstr>ODREĐIVANJE KUTA ZAKRETANJA KORNJAČE</vt:lpstr>
      <vt:lpstr>ODREĐIVANJE KUTA ZAKRETANJA KORNJAČE</vt:lpstr>
      <vt:lpstr>CRTANJE JEDNAKOSTRANIČNOG TROKUTA</vt:lpstr>
      <vt:lpstr>PowerPoint Presentation</vt:lpstr>
      <vt:lpstr>MNOGOKUTI</vt:lpstr>
      <vt:lpstr>CRTANJE PRAVILNOG ŠESTEROKUTA</vt:lpstr>
      <vt:lpstr>CRTANJE PARALELOGRAMA</vt:lpstr>
      <vt:lpstr>ZADATAK</vt:lpstr>
      <vt:lpstr>PowerPoint Presentation</vt:lpstr>
      <vt:lpstr>ZADATAK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Daniela</dc:creator>
  <cp:lastModifiedBy>Windows User</cp:lastModifiedBy>
  <cp:revision>62</cp:revision>
  <dcterms:created xsi:type="dcterms:W3CDTF">2018-08-10T06:13:01Z</dcterms:created>
  <dcterms:modified xsi:type="dcterms:W3CDTF">2021-10-13T19:04:52Z</dcterms:modified>
</cp:coreProperties>
</file>