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18"/>
  </p:notesMasterIdLst>
  <p:sldIdLst>
    <p:sldId id="256" r:id="rId2"/>
    <p:sldId id="260" r:id="rId3"/>
    <p:sldId id="261" r:id="rId4"/>
    <p:sldId id="262" r:id="rId5"/>
    <p:sldId id="263" r:id="rId6"/>
    <p:sldId id="264" r:id="rId7"/>
    <p:sldId id="267" r:id="rId8"/>
    <p:sldId id="268" r:id="rId9"/>
    <p:sldId id="275" r:id="rId10"/>
    <p:sldId id="269" r:id="rId11"/>
    <p:sldId id="270" r:id="rId12"/>
    <p:sldId id="271" r:id="rId13"/>
    <p:sldId id="272" r:id="rId14"/>
    <p:sldId id="273" r:id="rId15"/>
    <p:sldId id="274" r:id="rId16"/>
    <p:sldId id="258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CC3399"/>
    <a:srgbClr val="FF33CC"/>
    <a:srgbClr val="000054"/>
    <a:srgbClr val="00001E"/>
    <a:srgbClr val="000066"/>
    <a:srgbClr val="E6545B"/>
    <a:srgbClr val="F3ABAE"/>
    <a:srgbClr val="FF4B4B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9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DF44A-F900-4539-B2D8-330ABFB91CDE}" type="datetimeFigureOut">
              <a:rPr lang="hr-HR" smtClean="0"/>
              <a:t>13.10.2021.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B7B07-D393-4912-8781-548406D911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296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428" y="897621"/>
            <a:ext cx="7344816" cy="3240000"/>
          </a:xfrm>
          <a:solidFill>
            <a:schemeClr val="accent2">
              <a:lumMod val="75000"/>
            </a:schemeClr>
          </a:solidFill>
        </p:spPr>
        <p:txBody>
          <a:bodyPr anchor="ctr"/>
          <a:lstStyle>
            <a:lvl1pPr>
              <a:defRPr sz="54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522440"/>
            <a:ext cx="7344816" cy="12600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Kliknite da biste uredili stil podnaslova matrice</a:t>
            </a:r>
            <a:endParaRPr lang="en-US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" y="6281543"/>
            <a:ext cx="725449" cy="50781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" y="6281543"/>
            <a:ext cx="725449" cy="50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293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1C7EC25D-C5BC-4024-B0C0-FC91C78D0DC2}" type="datetime1">
              <a:rPr lang="hr-HR" smtClean="0"/>
              <a:t>13.10.2021.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Osnovne naredbe programskog jezika Logo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6965521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66" y="332656"/>
            <a:ext cx="8015347" cy="79084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596" y="1484783"/>
            <a:ext cx="7992888" cy="49568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4907" y="6516710"/>
            <a:ext cx="350207" cy="341290"/>
          </a:xfrm>
          <a:ln>
            <a:noFill/>
          </a:ln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868144" y="6525341"/>
            <a:ext cx="2438399" cy="360000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fld id="{25B6B4A4-7F6B-4414-BC8C-A4C98D52B672}" type="datetime1">
              <a:rPr lang="hr-HR" smtClean="0"/>
              <a:t>13.10.2021.</a:t>
            </a:fld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5596" y="6489384"/>
            <a:ext cx="4932548" cy="395959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44999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05" y="5013176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05" y="2348880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A3CF024A-5CA2-4AF4-8150-F03A25ED9074}" type="datetime1">
              <a:rPr lang="hr-HR" smtClean="0"/>
              <a:t>13.10.2021.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Osnovne naredbe programskog ezika Logo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958589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05" y="277022"/>
            <a:ext cx="7989518" cy="79084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6201" y="1552464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2023" y="1552464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5868144" y="6525342"/>
            <a:ext cx="2438399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fld id="{51B70AC9-4EF8-44A2-96E3-57F5446F55C1}" type="datetime1">
              <a:rPr lang="hr-HR" smtClean="0"/>
              <a:t>13.10.2021.</a:t>
            </a:fld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5596" y="6525343"/>
            <a:ext cx="4144373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pl-PL" smtClean="0"/>
              <a:t>Osnovne naredbe programskog jezika Logo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5715717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489" y="192206"/>
            <a:ext cx="7989518" cy="79084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05" y="1525560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105" y="2165322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2407" y="1505744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2407" y="219583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2353575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34001" y="6519624"/>
            <a:ext cx="2438399" cy="36576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9DF339D1-752B-4030-8594-CB902DFC394C}" type="datetime1">
              <a:rPr lang="hr-HR" smtClean="0"/>
              <a:t>13.10.2021.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80105" y="6489384"/>
            <a:ext cx="4853896" cy="396000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C81DDF-40B1-4D96-8114-F3F175D4CEDF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1670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2BE924B1-3F80-49C4-9AEA-320C65D70586}" type="datetime1">
              <a:rPr lang="hr-HR" smtClean="0"/>
              <a:t>13.10.2021.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Osnovne naredbe programskog jezika Logo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61817" y="18864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920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057" y="5501374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7057" y="163372"/>
            <a:ext cx="8156448" cy="52257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057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58BD9213-F232-44E2-8F23-5540F12DAD8B}" type="datetime1">
              <a:rPr lang="hr-HR" smtClean="0"/>
              <a:t>13.10.2021.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Osnovne naredbe programskog jezika Logo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7545342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28AD14AA-A9F8-41FF-822F-4B41ECBFC020}" type="datetime1">
              <a:rPr lang="hr-HR" smtClean="0"/>
              <a:t>13.10.2021.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Osnovne naredbe programskog jezika Logo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037" y="19970"/>
            <a:ext cx="773963" cy="100959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021"/>
            <a:ext cx="792088" cy="100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46982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596" y="1484784"/>
            <a:ext cx="7992888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4907" y="6525343"/>
            <a:ext cx="350207" cy="286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C81DDF-40B1-4D96-8114-F3F175D4CED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5596" y="269337"/>
            <a:ext cx="7989518" cy="790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868144" y="6525342"/>
            <a:ext cx="2438399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1205F3A-0B5E-47EE-B0A0-33640C4544C2}" type="datetime1">
              <a:rPr lang="hr-HR" smtClean="0"/>
              <a:t>13.10.2021.</a:t>
            </a:fld>
            <a:endParaRPr lang="hr-H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5596" y="6525343"/>
            <a:ext cx="4932548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l-PL" smtClean="0"/>
              <a:t>Osnovne naredbe programskog jezika Logo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018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transition spd="slow">
    <p:split orient="vert"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hr-HR" dirty="0" smtClean="0"/>
              <a:t>4. PROGRAMIRANJE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4.2 </a:t>
            </a:r>
            <a:r>
              <a:rPr lang="hr-HR" dirty="0"/>
              <a:t>Osnovne naredbe programskog jezika Logo</a:t>
            </a:r>
          </a:p>
        </p:txBody>
      </p:sp>
    </p:spTree>
    <p:extLst>
      <p:ext uri="{BB962C8B-B14F-4D97-AF65-F5344CB8AC3E}">
        <p14:creationId xmlns:p14="http://schemas.microsoft.com/office/powerpoint/2010/main" val="238036869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9766" y="332655"/>
            <a:ext cx="8015347" cy="1339391"/>
          </a:xfrm>
        </p:spPr>
        <p:txBody>
          <a:bodyPr/>
          <a:lstStyle/>
          <a:p>
            <a:r>
              <a:rPr lang="hr-HR" sz="4400" dirty="0" smtClean="0"/>
              <a:t>BRISANJE I PONIŠTAVANJE BRISANJA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275" y="2097099"/>
            <a:ext cx="8582295" cy="3994557"/>
          </a:xfrm>
        </p:spPr>
        <p:txBody>
          <a:bodyPr/>
          <a:lstStyle/>
          <a:p>
            <a:r>
              <a:rPr lang="hr-HR" sz="2800" b="1" dirty="0"/>
              <a:t>PE</a:t>
            </a:r>
            <a:r>
              <a:rPr lang="hr-HR" sz="2800" dirty="0"/>
              <a:t> (PENERASE</a:t>
            </a:r>
            <a:r>
              <a:rPr lang="hr-HR" sz="2800" dirty="0" smtClean="0"/>
              <a:t>) – </a:t>
            </a:r>
            <a:r>
              <a:rPr lang="hr-HR" sz="2800" dirty="0"/>
              <a:t>naredba za brisanje dijela crteža</a:t>
            </a:r>
          </a:p>
          <a:p>
            <a:pPr lvl="1"/>
            <a:endParaRPr lang="hr-HR" sz="2000" dirty="0" smtClean="0"/>
          </a:p>
          <a:p>
            <a:pPr lvl="1"/>
            <a:r>
              <a:rPr lang="hr-HR" sz="2000" dirty="0" smtClean="0"/>
              <a:t>Želimo </a:t>
            </a:r>
            <a:r>
              <a:rPr lang="hr-HR" sz="2000" dirty="0"/>
              <a:t>li obrisati dio crteža, kornjača mora proći točno po tom dijelu</a:t>
            </a:r>
          </a:p>
          <a:p>
            <a:pPr lvl="1"/>
            <a:r>
              <a:rPr lang="hr-HR" sz="2000" dirty="0"/>
              <a:t>Kornjača se svojim kretanjem brisati crtež sve dok naredbu </a:t>
            </a:r>
            <a:r>
              <a:rPr lang="hr-HR" sz="2000" b="1" dirty="0"/>
              <a:t>PE</a:t>
            </a:r>
            <a:r>
              <a:rPr lang="hr-HR" sz="2000" dirty="0"/>
              <a:t> ne poništimo naredbom </a:t>
            </a:r>
            <a:r>
              <a:rPr lang="hr-HR" sz="2000" b="1" dirty="0" smtClean="0"/>
              <a:t>PPT</a:t>
            </a:r>
          </a:p>
          <a:p>
            <a:pPr marL="411480" lvl="1" indent="0">
              <a:buNone/>
            </a:pPr>
            <a:endParaRPr lang="hr-HR" sz="2000" b="1" dirty="0"/>
          </a:p>
          <a:p>
            <a:r>
              <a:rPr lang="hr-HR" sz="2800" b="1" dirty="0"/>
              <a:t>PPT</a:t>
            </a:r>
            <a:r>
              <a:rPr lang="hr-HR" sz="2800" dirty="0"/>
              <a:t> (</a:t>
            </a:r>
            <a:r>
              <a:rPr lang="hr-HR" sz="2800" dirty="0" err="1"/>
              <a:t>Pen</a:t>
            </a:r>
            <a:r>
              <a:rPr lang="hr-HR" sz="2800" dirty="0"/>
              <a:t> </a:t>
            </a:r>
            <a:r>
              <a:rPr lang="hr-HR" sz="2800" dirty="0" err="1"/>
              <a:t>Paint</a:t>
            </a:r>
            <a:r>
              <a:rPr lang="hr-HR" sz="2800" dirty="0"/>
              <a:t>)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– </a:t>
            </a:r>
            <a:r>
              <a:rPr lang="hr-HR" sz="2800" dirty="0"/>
              <a:t>naredba koja omogućuje kornjači da ponovno </a:t>
            </a:r>
            <a:r>
              <a:rPr lang="hr-HR" sz="2800" dirty="0" smtClean="0"/>
              <a:t>piše.</a:t>
            </a:r>
            <a:endParaRPr lang="hr-HR" sz="2800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06201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9282" y="2578485"/>
            <a:ext cx="7992888" cy="1920241"/>
          </a:xfrm>
        </p:spPr>
        <p:txBody>
          <a:bodyPr>
            <a:normAutofit/>
          </a:bodyPr>
          <a:lstStyle/>
          <a:p>
            <a:r>
              <a:rPr lang="hr-HR" dirty="0"/>
              <a:t>Nacrtaj </a:t>
            </a:r>
            <a:r>
              <a:rPr lang="hr-HR" dirty="0" smtClean="0"/>
              <a:t>dužinu duljine 150, </a:t>
            </a:r>
            <a:r>
              <a:rPr lang="hr-HR" dirty="0"/>
              <a:t>a zatim izbriši jedan njezin središnji dio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pPr marL="114300" indent="0">
              <a:buNone/>
            </a:pPr>
            <a:r>
              <a:rPr lang="hr-HR" dirty="0" smtClean="0">
                <a:hlinkClick r:id="rId2" action="ppaction://hlinksldjump"/>
              </a:rPr>
              <a:t>RJEŠENJE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1062166" y="485056"/>
            <a:ext cx="8015347" cy="790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1087996" y="1637184"/>
            <a:ext cx="7992888" cy="2312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9" name="Rezervirano mjesto broja slajda 3"/>
          <p:cNvSpPr txBox="1">
            <a:spLocks/>
          </p:cNvSpPr>
          <p:nvPr/>
        </p:nvSpPr>
        <p:spPr>
          <a:xfrm>
            <a:off x="8727307" y="6669110"/>
            <a:ext cx="350207" cy="341290"/>
          </a:xfrm>
          <a:prstGeom prst="bracketPair">
            <a:avLst>
              <a:gd name="adj" fmla="val 17949"/>
            </a:avLst>
          </a:prstGeom>
          <a:ln w="19050">
            <a:noFill/>
          </a:ln>
        </p:spPr>
        <p:txBody>
          <a:bodyPr vert="horz" lIns="0" tIns="0" rIns="0" bIns="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C81DDF-40B1-4D96-8114-F3F175D4CEDF}" type="slidenum">
              <a:rPr lang="hr-HR" smtClean="0"/>
              <a:pPr/>
              <a:t>11</a:t>
            </a:fld>
            <a:endParaRPr lang="hr-HR"/>
          </a:p>
        </p:txBody>
      </p:sp>
      <p:sp>
        <p:nvSpPr>
          <p:cNvPr id="10" name="Rezervirano mjesto podnožja 4"/>
          <p:cNvSpPr txBox="1">
            <a:spLocks/>
          </p:cNvSpPr>
          <p:nvPr/>
        </p:nvSpPr>
        <p:spPr>
          <a:xfrm>
            <a:off x="1087996" y="6641784"/>
            <a:ext cx="4932548" cy="395959"/>
          </a:xfrm>
          <a:prstGeom prst="rect">
            <a:avLst/>
          </a:prstGeom>
        </p:spPr>
        <p:txBody>
          <a:bodyPr anchor="ctr"/>
          <a:lstStyle>
            <a:defPPr>
              <a:defRPr lang="sr-Latn-RS"/>
            </a:defPPr>
            <a:lvl1pPr marL="0" algn="ctr" defTabSz="914400" rtl="0" eaLnBrk="1" latinLnBrk="0" hangingPunct="1">
              <a:defRPr sz="14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pic>
        <p:nvPicPr>
          <p:cNvPr id="12" name="Rezervirano mjesto sadržaj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484" y="188076"/>
            <a:ext cx="125052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72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12</a:t>
            </a:fld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4341934" y="973159"/>
            <a:ext cx="472304" cy="2290282"/>
            <a:chOff x="2112539" y="2228304"/>
            <a:chExt cx="609600" cy="3240000"/>
          </a:xfrm>
        </p:grpSpPr>
        <p:cxnSp>
          <p:nvCxnSpPr>
            <p:cNvPr id="8" name="Ravni poveznik 7"/>
            <p:cNvCxnSpPr/>
            <p:nvPr/>
          </p:nvCxnSpPr>
          <p:spPr>
            <a:xfrm>
              <a:off x="2417339" y="2228304"/>
              <a:ext cx="0" cy="108000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Jednakokračni trokut 8"/>
            <p:cNvSpPr/>
            <p:nvPr/>
          </p:nvSpPr>
          <p:spPr>
            <a:xfrm>
              <a:off x="2112539" y="2899001"/>
              <a:ext cx="609600" cy="40930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" name="Ravni poveznik 9"/>
            <p:cNvCxnSpPr/>
            <p:nvPr/>
          </p:nvCxnSpPr>
          <p:spPr>
            <a:xfrm>
              <a:off x="2417339" y="3308304"/>
              <a:ext cx="0" cy="2160000"/>
            </a:xfrm>
            <a:prstGeom prst="line">
              <a:avLst/>
            </a:prstGeom>
            <a:ln w="57150">
              <a:solidFill>
                <a:srgbClr val="CC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a 18"/>
          <p:cNvGrpSpPr/>
          <p:nvPr/>
        </p:nvGrpSpPr>
        <p:grpSpPr>
          <a:xfrm>
            <a:off x="1854815" y="683832"/>
            <a:ext cx="472304" cy="2579609"/>
            <a:chOff x="1112756" y="1819001"/>
            <a:chExt cx="609600" cy="3649303"/>
          </a:xfrm>
        </p:grpSpPr>
        <p:cxnSp>
          <p:nvCxnSpPr>
            <p:cNvPr id="12" name="Ravni poveznik 11"/>
            <p:cNvCxnSpPr/>
            <p:nvPr/>
          </p:nvCxnSpPr>
          <p:spPr>
            <a:xfrm>
              <a:off x="1401773" y="2228304"/>
              <a:ext cx="31567" cy="3240000"/>
            </a:xfrm>
            <a:prstGeom prst="line">
              <a:avLst/>
            </a:prstGeom>
            <a:ln w="57150">
              <a:solidFill>
                <a:srgbClr val="CC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Jednakokračni trokut 12"/>
            <p:cNvSpPr/>
            <p:nvPr/>
          </p:nvSpPr>
          <p:spPr>
            <a:xfrm>
              <a:off x="1112756" y="1819001"/>
              <a:ext cx="609600" cy="40930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" name="Grupa 1"/>
          <p:cNvGrpSpPr/>
          <p:nvPr/>
        </p:nvGrpSpPr>
        <p:grpSpPr>
          <a:xfrm>
            <a:off x="6799354" y="973159"/>
            <a:ext cx="472304" cy="2290282"/>
            <a:chOff x="3087027" y="2228304"/>
            <a:chExt cx="609600" cy="3240000"/>
          </a:xfrm>
        </p:grpSpPr>
        <p:cxnSp>
          <p:nvCxnSpPr>
            <p:cNvPr id="14" name="Ravni poveznik 13"/>
            <p:cNvCxnSpPr/>
            <p:nvPr/>
          </p:nvCxnSpPr>
          <p:spPr>
            <a:xfrm>
              <a:off x="3391827" y="2228304"/>
              <a:ext cx="0" cy="108000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/>
            <p:nvPr/>
          </p:nvCxnSpPr>
          <p:spPr>
            <a:xfrm>
              <a:off x="3391827" y="4388304"/>
              <a:ext cx="0" cy="1080000"/>
            </a:xfrm>
            <a:prstGeom prst="line">
              <a:avLst/>
            </a:prstGeom>
            <a:ln w="57150">
              <a:solidFill>
                <a:srgbClr val="CC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Jednakokračni trokut 15"/>
            <p:cNvSpPr/>
            <p:nvPr/>
          </p:nvSpPr>
          <p:spPr>
            <a:xfrm>
              <a:off x="3087027" y="3992383"/>
              <a:ext cx="609600" cy="40930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0" name="TekstniOkvir 19"/>
          <p:cNvSpPr txBox="1"/>
          <p:nvPr/>
        </p:nvSpPr>
        <p:spPr>
          <a:xfrm>
            <a:off x="968642" y="3388595"/>
            <a:ext cx="7855132" cy="3011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600" dirty="0" smtClean="0">
                <a:solidFill>
                  <a:srgbClr val="99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150   crtanje dužine 150</a:t>
            </a:r>
          </a:p>
          <a:p>
            <a:pPr>
              <a:lnSpc>
                <a:spcPct val="150000"/>
              </a:lnSpc>
            </a:pPr>
            <a:r>
              <a:rPr lang="hr-HR" sz="26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BK 50     pomicanje unatrag za 50</a:t>
            </a:r>
          </a:p>
          <a:p>
            <a:pPr>
              <a:lnSpc>
                <a:spcPct val="150000"/>
              </a:lnSpc>
            </a:pPr>
            <a:r>
              <a:rPr lang="hr-HR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          kornjača postaje gumica</a:t>
            </a:r>
          </a:p>
          <a:p>
            <a:pPr>
              <a:lnSpc>
                <a:spcPct val="150000"/>
              </a:lnSpc>
            </a:pPr>
            <a:r>
              <a:rPr lang="hr-HR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BK 50     brisanje dijela dužine prolaskom</a:t>
            </a:r>
          </a:p>
          <a:p>
            <a:pPr>
              <a:lnSpc>
                <a:spcPct val="150000"/>
              </a:lnSpc>
            </a:pPr>
            <a:r>
              <a:rPr lang="hr-HR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PPT        kornjača postaje olovka</a:t>
            </a:r>
          </a:p>
        </p:txBody>
      </p:sp>
    </p:spTree>
    <p:extLst>
      <p:ext uri="{BB962C8B-B14F-4D97-AF65-F5344CB8AC3E}">
        <p14:creationId xmlns:p14="http://schemas.microsoft.com/office/powerpoint/2010/main" val="8860226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ZA ZAKRETANJE 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529119" y="1365621"/>
            <a:ext cx="8220891" cy="4841875"/>
          </a:xfrm>
        </p:spPr>
        <p:txBody>
          <a:bodyPr/>
          <a:lstStyle/>
          <a:p>
            <a:pPr marL="114300" indent="0">
              <a:buNone/>
            </a:pPr>
            <a:r>
              <a:rPr lang="hr-HR" sz="2800" b="1" dirty="0"/>
              <a:t>LT</a:t>
            </a:r>
            <a:r>
              <a:rPr lang="hr-HR" sz="2800" dirty="0"/>
              <a:t> (LEFT) </a:t>
            </a:r>
            <a:r>
              <a:rPr lang="hr-HR" dirty="0"/>
              <a:t>– naredba za zakretanje kornjače ulijevo</a:t>
            </a:r>
          </a:p>
          <a:p>
            <a:pPr marL="114300" indent="0">
              <a:buNone/>
            </a:pPr>
            <a:r>
              <a:rPr lang="hr-HR" sz="2800" b="1" dirty="0"/>
              <a:t>RT</a:t>
            </a:r>
            <a:r>
              <a:rPr lang="hr-HR" sz="2800" dirty="0"/>
              <a:t> (RIGHT)- </a:t>
            </a:r>
            <a:r>
              <a:rPr lang="hr-HR" dirty="0"/>
              <a:t>naredba za zakretanje kornjače udesno</a:t>
            </a:r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r>
              <a:rPr lang="hr-HR" dirty="0" smtClean="0"/>
              <a:t>Kornjača </a:t>
            </a:r>
            <a:r>
              <a:rPr lang="hr-HR" dirty="0"/>
              <a:t>se okreće za određeni kut koji se mjeri u stupnjevima </a:t>
            </a:r>
            <a:r>
              <a:rPr lang="hr-HR" dirty="0" smtClean="0"/>
              <a:t>(</a:t>
            </a:r>
            <a:r>
              <a:rPr lang="hr-HR" baseline="30000" dirty="0" smtClean="0"/>
              <a:t>0</a:t>
            </a:r>
            <a:r>
              <a:rPr lang="hr-HR" dirty="0" smtClean="0"/>
              <a:t>). </a:t>
            </a:r>
            <a:endParaRPr lang="hr-HR" dirty="0"/>
          </a:p>
          <a:p>
            <a:pPr lvl="1"/>
            <a:r>
              <a:rPr lang="hr-HR" dirty="0"/>
              <a:t>RT 90 - zakretanje kornjače udesno za </a:t>
            </a:r>
            <a:r>
              <a:rPr lang="hr-HR" dirty="0" smtClean="0"/>
              <a:t>90</a:t>
            </a:r>
            <a:r>
              <a:rPr lang="hr-HR" baseline="30000" dirty="0" smtClean="0"/>
              <a:t>0</a:t>
            </a:r>
            <a:endParaRPr lang="hr-HR" baseline="30000" dirty="0"/>
          </a:p>
          <a:p>
            <a:pPr lvl="1"/>
            <a:r>
              <a:rPr lang="hr-HR" dirty="0"/>
              <a:t>LT 60 - zakretanje kornjače udesno za </a:t>
            </a:r>
            <a:r>
              <a:rPr lang="hr-HR" dirty="0" smtClean="0"/>
              <a:t>60</a:t>
            </a:r>
            <a:r>
              <a:rPr lang="hr-HR" baseline="30000" dirty="0" smtClean="0"/>
              <a:t>0</a:t>
            </a:r>
            <a:endParaRPr lang="hr-HR" baseline="30000" dirty="0"/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13</a:t>
            </a:fld>
            <a:endParaRPr lang="hr-HR" dirty="0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>
            <a:off x="895252" y="4533889"/>
            <a:ext cx="8015346" cy="2153466"/>
            <a:chOff x="0" y="0"/>
            <a:chExt cx="5330825" cy="1123950"/>
          </a:xfrm>
        </p:grpSpPr>
        <p:grpSp>
          <p:nvGrpSpPr>
            <p:cNvPr id="7" name="Grupa 6"/>
            <p:cNvGrpSpPr/>
            <p:nvPr/>
          </p:nvGrpSpPr>
          <p:grpSpPr>
            <a:xfrm>
              <a:off x="0" y="0"/>
              <a:ext cx="5330825" cy="1123950"/>
              <a:chOff x="0" y="0"/>
              <a:chExt cx="5134289" cy="1123950"/>
            </a:xfrm>
          </p:grpSpPr>
          <p:pic>
            <p:nvPicPr>
              <p:cNvPr id="9" name="Slika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158" t="68112" r="35478" b="11097"/>
              <a:stretch/>
            </p:blipFill>
            <p:spPr bwMode="auto">
              <a:xfrm>
                <a:off x="0" y="0"/>
                <a:ext cx="3590521" cy="112395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grpSp>
            <p:nvGrpSpPr>
              <p:cNvPr id="10" name="Grupa 9"/>
              <p:cNvGrpSpPr/>
              <p:nvPr/>
            </p:nvGrpSpPr>
            <p:grpSpPr>
              <a:xfrm>
                <a:off x="3981450" y="561975"/>
                <a:ext cx="1152839" cy="431275"/>
                <a:chOff x="-26008" y="-50275"/>
                <a:chExt cx="1152839" cy="431275"/>
              </a:xfrm>
            </p:grpSpPr>
            <p:cxnSp>
              <p:nvCxnSpPr>
                <p:cNvPr id="11" name="Ravni poveznik 10"/>
                <p:cNvCxnSpPr/>
                <p:nvPr/>
              </p:nvCxnSpPr>
              <p:spPr>
                <a:xfrm>
                  <a:off x="190831" y="198783"/>
                  <a:ext cx="936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Elipsa 11"/>
                <p:cNvSpPr/>
                <p:nvPr/>
              </p:nvSpPr>
              <p:spPr>
                <a:xfrm>
                  <a:off x="-26008" y="-50275"/>
                  <a:ext cx="454389" cy="431275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hr-HR"/>
                </a:p>
              </p:txBody>
            </p:sp>
            <p:sp>
              <p:nvSpPr>
                <p:cNvPr id="13" name="Tekstni okvir 2"/>
                <p:cNvSpPr txBox="1">
                  <a:spLocks noChangeArrowheads="1"/>
                </p:cNvSpPr>
                <p:nvPr/>
              </p:nvSpPr>
              <p:spPr bwMode="auto">
                <a:xfrm>
                  <a:off x="103367" y="198783"/>
                  <a:ext cx="118745" cy="15049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0" tIns="0" rIns="0" bIns="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r-H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V</a:t>
                  </a:r>
                </a:p>
              </p:txBody>
            </p:sp>
          </p:grpSp>
        </p:grpSp>
        <p:sp>
          <p:nvSpPr>
            <p:cNvPr id="8" name="Tekstni okvir 2"/>
            <p:cNvSpPr txBox="1">
              <a:spLocks noChangeArrowheads="1"/>
            </p:cNvSpPr>
            <p:nvPr/>
          </p:nvSpPr>
          <p:spPr bwMode="auto">
            <a:xfrm>
              <a:off x="4267200" y="609600"/>
              <a:ext cx="257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hr-HR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360</a:t>
              </a:r>
              <a:r>
                <a:rPr lang="hr-HR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°</a:t>
              </a:r>
              <a:endParaRPr lang="hr-H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kstniOkvir 13"/>
          <p:cNvSpPr txBox="1"/>
          <p:nvPr/>
        </p:nvSpPr>
        <p:spPr>
          <a:xfrm>
            <a:off x="1393371" y="4894217"/>
            <a:ext cx="1680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 KUT</a:t>
            </a:r>
            <a:endParaRPr lang="hr-H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077061" y="4853815"/>
            <a:ext cx="2123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ISPRUŽENI KUT</a:t>
            </a:r>
            <a:endParaRPr lang="hr-H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kstniOkvir 15"/>
          <p:cNvSpPr txBox="1"/>
          <p:nvPr/>
        </p:nvSpPr>
        <p:spPr>
          <a:xfrm>
            <a:off x="7203438" y="4853815"/>
            <a:ext cx="1442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PUNI KUT</a:t>
            </a:r>
            <a:endParaRPr lang="hr-H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12940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5595" y="1484783"/>
            <a:ext cx="8208405" cy="495688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/>
              <a:t>U naredbeni redak upiši sljedeće naredbe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dirty="0"/>
              <a:t>nakon svake naredbe pritisni tipku </a:t>
            </a:r>
            <a:r>
              <a:rPr lang="hr-HR" i="1" dirty="0"/>
              <a:t>Enter</a:t>
            </a:r>
            <a:r>
              <a:rPr lang="hr-HR" dirty="0"/>
              <a:t>)</a:t>
            </a:r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r>
              <a:rPr lang="hr-HR" dirty="0" smtClean="0"/>
              <a:t>FD </a:t>
            </a:r>
            <a:r>
              <a:rPr lang="hr-HR" dirty="0"/>
              <a:t>50</a:t>
            </a:r>
          </a:p>
          <a:p>
            <a:pPr marL="114300" indent="0">
              <a:buNone/>
            </a:pPr>
            <a:r>
              <a:rPr lang="hr-HR" dirty="0"/>
              <a:t>RT 90</a:t>
            </a:r>
          </a:p>
          <a:p>
            <a:pPr marL="114300" indent="0">
              <a:buNone/>
            </a:pPr>
            <a:r>
              <a:rPr lang="hr-HR" dirty="0"/>
              <a:t>FD 50</a:t>
            </a:r>
          </a:p>
          <a:p>
            <a:pPr marL="114300" indent="0">
              <a:buNone/>
            </a:pPr>
            <a:r>
              <a:rPr lang="hr-HR" dirty="0"/>
              <a:t>LT 90</a:t>
            </a:r>
          </a:p>
          <a:p>
            <a:pPr marL="114300" indent="0">
              <a:buNone/>
            </a:pPr>
            <a:r>
              <a:rPr lang="hr-HR" dirty="0"/>
              <a:t>FD 50</a:t>
            </a:r>
          </a:p>
          <a:p>
            <a:pPr marL="114300" indent="0">
              <a:buNone/>
            </a:pPr>
            <a:r>
              <a:rPr lang="hr-HR" dirty="0"/>
              <a:t> </a:t>
            </a:r>
          </a:p>
          <a:p>
            <a:pPr lvl="0"/>
            <a:r>
              <a:rPr lang="hr-HR" dirty="0"/>
              <a:t>Obriši ekran naredbom CS</a:t>
            </a:r>
          </a:p>
          <a:p>
            <a:r>
              <a:rPr lang="hr-HR" dirty="0" smtClean="0"/>
              <a:t>Iste </a:t>
            </a:r>
            <a:r>
              <a:rPr lang="hr-HR" dirty="0"/>
              <a:t>te naredbe FD 50 RT 90 FD 50 LT 90 FD 50 napiši u naredbeni redak odvajajući ih samo razmakom, a nakon što ih sve napišeš pokreni njihovo izvršavanje pritiskom na tipku </a:t>
            </a:r>
            <a:r>
              <a:rPr lang="hr-HR" i="1" dirty="0"/>
              <a:t>Enter </a:t>
            </a:r>
            <a:r>
              <a:rPr lang="hr-HR" dirty="0"/>
              <a:t>ili klikom na gumb </a:t>
            </a:r>
            <a:r>
              <a:rPr lang="hr-HR" i="1" dirty="0" err="1"/>
              <a:t>Execute</a:t>
            </a:r>
            <a:r>
              <a:rPr lang="hr-HR" dirty="0"/>
              <a:t>. Jesi li dobio/la isti crtež? </a:t>
            </a:r>
          </a:p>
          <a:p>
            <a:r>
              <a:rPr lang="hr-HR" dirty="0" smtClean="0">
                <a:hlinkClick r:id="rId2" action="ppaction://hlinksldjump"/>
              </a:rPr>
              <a:t>RJEŠENJE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pic>
        <p:nvPicPr>
          <p:cNvPr id="6" name="Rezervirano mjesto sadržaj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484" y="188076"/>
            <a:ext cx="125052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216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15</a:t>
            </a:fld>
            <a:endParaRPr lang="hr-HR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63" y="915023"/>
            <a:ext cx="3888513" cy="4267684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6172" y="915023"/>
            <a:ext cx="4178942" cy="426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397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9" t="49947" r="47090" b="5418"/>
          <a:stretch/>
        </p:blipFill>
        <p:spPr bwMode="auto">
          <a:xfrm>
            <a:off x="1071155" y="679268"/>
            <a:ext cx="7853958" cy="58101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SAŽETAK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1532709" y="557349"/>
            <a:ext cx="1375954" cy="566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71518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6503" y="2135510"/>
            <a:ext cx="8208404" cy="4525780"/>
          </a:xfrm>
        </p:spPr>
        <p:txBody>
          <a:bodyPr/>
          <a:lstStyle/>
          <a:p>
            <a:pPr lvl="0"/>
            <a:r>
              <a:rPr lang="hr-HR" dirty="0"/>
              <a:t>Upiši u naredbeni redak naredbu </a:t>
            </a:r>
            <a:r>
              <a:rPr lang="hr-HR" b="1" i="1" dirty="0"/>
              <a:t>HT</a:t>
            </a:r>
            <a:r>
              <a:rPr lang="hr-HR" dirty="0"/>
              <a:t> i promatraj grafičko sučelje. </a:t>
            </a:r>
            <a:endParaRPr lang="hr-HR" dirty="0" smtClean="0"/>
          </a:p>
          <a:p>
            <a:pPr lvl="0"/>
            <a:r>
              <a:rPr lang="hr-HR" dirty="0" smtClean="0"/>
              <a:t>Što </a:t>
            </a:r>
            <a:r>
              <a:rPr lang="hr-HR" dirty="0"/>
              <a:t>se dogodilo?</a:t>
            </a:r>
          </a:p>
          <a:p>
            <a:pPr lvl="0"/>
            <a:r>
              <a:rPr lang="hr-HR" dirty="0"/>
              <a:t>Nakon toga upiši u naredbeni redak naredbu </a:t>
            </a:r>
            <a:r>
              <a:rPr lang="hr-HR" b="1" i="1" dirty="0"/>
              <a:t>ST</a:t>
            </a:r>
            <a:r>
              <a:rPr lang="hr-HR" i="1" dirty="0"/>
              <a:t> 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Objasni što se postiže uporabom tih dviju naredbi i kakav je njihov međusobni odnos?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pic>
        <p:nvPicPr>
          <p:cNvPr id="6" name="Rezervirano mjesto sadržaj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484" y="188076"/>
            <a:ext cx="125052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5668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9766" y="332655"/>
            <a:ext cx="8015347" cy="1365515"/>
          </a:xfrm>
        </p:spPr>
        <p:txBody>
          <a:bodyPr/>
          <a:lstStyle/>
          <a:p>
            <a:r>
              <a:rPr lang="hr-HR" dirty="0" smtClean="0"/>
              <a:t>SKRIVANJE/OTKRIVANJE KORNJAČE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5596" y="2011681"/>
            <a:ext cx="8121318" cy="149787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200" b="1" dirty="0"/>
              <a:t>HT</a:t>
            </a:r>
            <a:r>
              <a:rPr lang="hr-HR" sz="2200" dirty="0"/>
              <a:t> (HIDETURTLE) – naredba za sakrivanje kornjače</a:t>
            </a:r>
          </a:p>
          <a:p>
            <a:pPr marL="114300" indent="0">
              <a:buNone/>
            </a:pPr>
            <a:r>
              <a:rPr lang="hr-HR" sz="2200" dirty="0"/>
              <a:t>I dok je sakrivena kornjača ostavlja trag</a:t>
            </a:r>
          </a:p>
          <a:p>
            <a:pPr marL="114300" indent="0">
              <a:buNone/>
            </a:pPr>
            <a:r>
              <a:rPr lang="hr-HR" sz="2200" b="1" dirty="0"/>
              <a:t>ST</a:t>
            </a:r>
            <a:r>
              <a:rPr lang="hr-HR" sz="2200" dirty="0"/>
              <a:t> (HIDETURTLE) – naredba za otkrivanje </a:t>
            </a:r>
            <a:r>
              <a:rPr lang="hr-HR" sz="2200" dirty="0" smtClean="0"/>
              <a:t>kornjače</a:t>
            </a:r>
            <a:endParaRPr lang="hr-HR" sz="2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286" y="3413760"/>
            <a:ext cx="3262823" cy="2963613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4274" y="3413760"/>
            <a:ext cx="3262823" cy="2963613"/>
          </a:xfrm>
          <a:prstGeom prst="rect">
            <a:avLst/>
          </a:prstGeom>
        </p:spPr>
      </p:pic>
      <p:sp>
        <p:nvSpPr>
          <p:cNvPr id="9" name="Zaobljeni pravokutnik 8"/>
          <p:cNvSpPr/>
          <p:nvPr/>
        </p:nvSpPr>
        <p:spPr>
          <a:xfrm>
            <a:off x="1337703" y="5286103"/>
            <a:ext cx="334342" cy="22642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5491691" y="5493908"/>
            <a:ext cx="334342" cy="22642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04847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9766" y="332656"/>
            <a:ext cx="8015347" cy="782042"/>
          </a:xfrm>
        </p:spPr>
        <p:txBody>
          <a:bodyPr/>
          <a:lstStyle/>
          <a:p>
            <a:r>
              <a:rPr lang="hr-HR" sz="4400" dirty="0" smtClean="0"/>
              <a:t>KRETANJE KORNJAČE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86" y="1394506"/>
            <a:ext cx="8354424" cy="5039586"/>
          </a:xfrm>
        </p:spPr>
        <p:txBody>
          <a:bodyPr>
            <a:normAutofit/>
          </a:bodyPr>
          <a:lstStyle/>
          <a:p>
            <a:r>
              <a:rPr lang="hr-HR" sz="2200" b="1" dirty="0"/>
              <a:t>FD</a:t>
            </a:r>
            <a:r>
              <a:rPr lang="hr-HR" sz="2200" dirty="0"/>
              <a:t> (FORWARD) – naredba za kretanje kornjače naprijed</a:t>
            </a:r>
          </a:p>
          <a:p>
            <a:r>
              <a:rPr lang="hr-HR" sz="2200" b="1" dirty="0"/>
              <a:t>BK</a:t>
            </a:r>
            <a:r>
              <a:rPr lang="hr-HR" sz="2200" dirty="0"/>
              <a:t> (BACK) – naredba za kretanje kornjače unatrag</a:t>
            </a:r>
          </a:p>
          <a:p>
            <a:pPr lvl="1"/>
            <a:r>
              <a:rPr lang="hr-HR" dirty="0"/>
              <a:t>Nakon naredbi FD i BK moramo napisati i određenu vrijednost koja će označavati broj kornjačinih koraka za koji će se pomaknuti npr. FD 30, BK 100... </a:t>
            </a:r>
          </a:p>
          <a:p>
            <a:pPr lvl="1"/>
            <a:r>
              <a:rPr lang="hr-HR" dirty="0"/>
              <a:t>Kad se kornjača kreće unatrag, ne okreće glavu.</a:t>
            </a:r>
          </a:p>
          <a:p>
            <a:endParaRPr lang="hr-HR" sz="2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964" y="3791630"/>
            <a:ext cx="2767665" cy="264246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076" y="3792584"/>
            <a:ext cx="2582222" cy="2641508"/>
          </a:xfrm>
          <a:prstGeom prst="rect">
            <a:avLst/>
          </a:prstGeom>
        </p:spPr>
      </p:pic>
      <p:sp>
        <p:nvSpPr>
          <p:cNvPr id="11" name="Zaobljeni pravokutnik 10"/>
          <p:cNvSpPr/>
          <p:nvPr/>
        </p:nvSpPr>
        <p:spPr>
          <a:xfrm>
            <a:off x="5297602" y="5702915"/>
            <a:ext cx="458763" cy="2102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1923030" y="5512526"/>
            <a:ext cx="458763" cy="2561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167053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BRISANJE EKRANA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136" y="1436914"/>
            <a:ext cx="8403771" cy="4651999"/>
          </a:xfrm>
        </p:spPr>
        <p:txBody>
          <a:bodyPr>
            <a:normAutofit/>
          </a:bodyPr>
          <a:lstStyle/>
          <a:p>
            <a:r>
              <a:rPr lang="hr-HR" sz="2200" b="1" dirty="0" smtClean="0"/>
              <a:t>CS </a:t>
            </a:r>
            <a:r>
              <a:rPr lang="hr-HR" sz="2200" b="1" dirty="0"/>
              <a:t>(CLEARSCREEN) </a:t>
            </a:r>
            <a:r>
              <a:rPr lang="hr-HR" sz="2200" dirty="0" smtClean="0"/>
              <a:t>Naredbom za brisanje ekrana. </a:t>
            </a:r>
          </a:p>
          <a:p>
            <a:r>
              <a:rPr lang="hr-HR" sz="2200" dirty="0" smtClean="0"/>
              <a:t>Kornjača se, </a:t>
            </a:r>
            <a:r>
              <a:rPr lang="hr-HR" sz="2200" dirty="0"/>
              <a:t>bez obzira gdje se nalazi, vraća u početni položaj. </a:t>
            </a:r>
            <a:endParaRPr lang="hr-HR" sz="2200" dirty="0" smtClean="0"/>
          </a:p>
          <a:p>
            <a:r>
              <a:rPr lang="hr-HR" sz="2200" dirty="0" smtClean="0"/>
              <a:t>Početni </a:t>
            </a:r>
            <a:r>
              <a:rPr lang="hr-HR" sz="2200" dirty="0"/>
              <a:t>položaj kornjače jest položaj na sredini prozora s glavom okrenutom prema „gore“ u kojem se kornjača nalazi pri pokretanju programa </a:t>
            </a:r>
            <a:r>
              <a:rPr lang="hr-HR" sz="2200" i="1" dirty="0"/>
              <a:t>FMS Logo</a:t>
            </a:r>
            <a:r>
              <a:rPr lang="hr-HR" sz="2200" dirty="0"/>
              <a:t>.</a:t>
            </a:r>
          </a:p>
          <a:p>
            <a:endParaRPr lang="hr-HR" sz="2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167" y="3643937"/>
            <a:ext cx="2758261" cy="2821588"/>
          </a:xfrm>
          <a:prstGeom prst="rect">
            <a:avLst/>
          </a:prstGeom>
        </p:spPr>
      </p:pic>
      <p:sp>
        <p:nvSpPr>
          <p:cNvPr id="7" name="Zaobljeni pravokutnik 6"/>
          <p:cNvSpPr/>
          <p:nvPr/>
        </p:nvSpPr>
        <p:spPr>
          <a:xfrm>
            <a:off x="3656167" y="5850961"/>
            <a:ext cx="458763" cy="2102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96564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9766" y="332655"/>
            <a:ext cx="8015347" cy="1356808"/>
          </a:xfrm>
        </p:spPr>
        <p:txBody>
          <a:bodyPr/>
          <a:lstStyle/>
          <a:p>
            <a:r>
              <a:rPr lang="hr-HR" dirty="0" smtClean="0"/>
              <a:t>VRAĆANJE U POČETNI POLOŽAJ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6172" y="2588621"/>
            <a:ext cx="8138735" cy="3646215"/>
          </a:xfrm>
        </p:spPr>
        <p:txBody>
          <a:bodyPr/>
          <a:lstStyle/>
          <a:p>
            <a:r>
              <a:rPr lang="hr-HR" b="1" dirty="0" smtClean="0"/>
              <a:t>HOME – </a:t>
            </a:r>
            <a:r>
              <a:rPr lang="hr-HR" dirty="0" smtClean="0"/>
              <a:t>naredba za vračanje kornjače na početni položaj </a:t>
            </a:r>
            <a:r>
              <a:rPr lang="hr-HR" dirty="0"/>
              <a:t>b</a:t>
            </a:r>
            <a:r>
              <a:rPr lang="hr-HR" dirty="0" smtClean="0"/>
              <a:t>ez </a:t>
            </a:r>
            <a:r>
              <a:rPr lang="hr-HR" dirty="0"/>
              <a:t>obzira gdje se </a:t>
            </a:r>
            <a:r>
              <a:rPr lang="hr-HR" dirty="0" smtClean="0"/>
              <a:t>kornjača nalazi.</a:t>
            </a:r>
          </a:p>
          <a:p>
            <a:endParaRPr lang="hr-HR" dirty="0" smtClean="0"/>
          </a:p>
          <a:p>
            <a:r>
              <a:rPr lang="hr-HR" b="1" dirty="0"/>
              <a:t>Početni položaj </a:t>
            </a:r>
            <a:r>
              <a:rPr lang="hr-HR" dirty="0"/>
              <a:t>kornjače je položaj u kojem se kornjača nalazi pri pokretanja programa. 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Prilikom </a:t>
            </a:r>
            <a:r>
              <a:rPr lang="hr-HR" dirty="0"/>
              <a:t>vraćanja kornjače ovom naredbom ona ostavlja trag.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962827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909766" y="332655"/>
            <a:ext cx="8015347" cy="1182636"/>
          </a:xfrm>
        </p:spPr>
        <p:txBody>
          <a:bodyPr/>
          <a:lstStyle/>
          <a:p>
            <a:r>
              <a:rPr lang="hr-HR" sz="4400" dirty="0" smtClean="0"/>
              <a:t>KRETANJE KORNJAČE BEZ OSTAVLJANJA TRAGA </a:t>
            </a:r>
            <a:endParaRPr lang="hr-HR" sz="44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398418" y="2159724"/>
            <a:ext cx="8429897" cy="4194855"/>
          </a:xfrm>
        </p:spPr>
        <p:txBody>
          <a:bodyPr/>
          <a:lstStyle/>
          <a:p>
            <a:r>
              <a:rPr lang="hr-HR" sz="2800" b="1" dirty="0"/>
              <a:t>PU</a:t>
            </a:r>
            <a:r>
              <a:rPr lang="hr-HR" sz="2800" dirty="0"/>
              <a:t> (PENUP) – naredba za podizanje pera </a:t>
            </a:r>
          </a:p>
          <a:p>
            <a:pPr lvl="1"/>
            <a:r>
              <a:rPr lang="hr-HR" sz="1900" dirty="0"/>
              <a:t>Nakon izvršavanja naredbe (procedure) </a:t>
            </a:r>
            <a:r>
              <a:rPr lang="hr-HR" sz="1900" dirty="0" smtClean="0"/>
              <a:t>PU </a:t>
            </a:r>
            <a:r>
              <a:rPr lang="hr-HR" sz="1900" dirty="0"/>
              <a:t>kornjača ne ostavlja trag prilikom kretanja</a:t>
            </a:r>
          </a:p>
          <a:p>
            <a:pPr lvl="2"/>
            <a:r>
              <a:rPr lang="hr-HR" sz="1900" dirty="0"/>
              <a:t>npr. </a:t>
            </a:r>
            <a:r>
              <a:rPr lang="hr-HR" sz="1900" b="1" dirty="0">
                <a:solidFill>
                  <a:srgbClr val="7030A0"/>
                </a:solidFill>
              </a:rPr>
              <a:t>PU </a:t>
            </a: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FD 40 </a:t>
            </a:r>
            <a:r>
              <a:rPr lang="hr-HR" sz="1900" dirty="0"/>
              <a:t>– kornjača će se pomaknuti naprijed za 40 koraka, ali neće ostaviti trag (neće biti crte)</a:t>
            </a:r>
          </a:p>
          <a:p>
            <a:pPr lvl="1"/>
            <a:r>
              <a:rPr lang="hr-HR" sz="1900" dirty="0"/>
              <a:t>Kornjača neće crtati sve dok se </a:t>
            </a:r>
            <a:r>
              <a:rPr lang="hr-HR" sz="1900" dirty="0" smtClean="0"/>
              <a:t>naredba </a:t>
            </a:r>
            <a:r>
              <a:rPr lang="hr-HR" sz="1900" b="1" dirty="0"/>
              <a:t>PU</a:t>
            </a:r>
            <a:r>
              <a:rPr lang="hr-HR" sz="1900" dirty="0"/>
              <a:t> ne poništi naredbom </a:t>
            </a:r>
            <a:r>
              <a:rPr lang="hr-HR" sz="1900" b="1" dirty="0" smtClean="0"/>
              <a:t>PD</a:t>
            </a:r>
          </a:p>
          <a:p>
            <a:pPr marL="411480" lvl="1" indent="0">
              <a:buNone/>
            </a:pPr>
            <a:endParaRPr lang="hr-HR" sz="2000" b="1" dirty="0"/>
          </a:p>
          <a:p>
            <a:r>
              <a:rPr lang="hr-HR" sz="2800" b="1" dirty="0"/>
              <a:t>PD</a:t>
            </a:r>
            <a:r>
              <a:rPr lang="hr-HR" sz="2800" dirty="0"/>
              <a:t> (PENDOWN) – naredba za spuštanje pera</a:t>
            </a:r>
          </a:p>
          <a:p>
            <a:pPr lvl="1"/>
            <a:r>
              <a:rPr lang="hr-HR" sz="1900" dirty="0"/>
              <a:t>Nakon izvršavanja naredbe </a:t>
            </a:r>
            <a:r>
              <a:rPr lang="hr-HR" sz="1900" b="1" dirty="0"/>
              <a:t>PD</a:t>
            </a:r>
            <a:r>
              <a:rPr lang="hr-HR" sz="1900" dirty="0"/>
              <a:t> kornjača ponovno ostavlja trag </a:t>
            </a:r>
            <a:r>
              <a:rPr lang="hr-HR" sz="1900" dirty="0" smtClean="0"/>
              <a:t/>
            </a:r>
            <a:br>
              <a:rPr lang="hr-HR" sz="1900" dirty="0" smtClean="0"/>
            </a:br>
            <a:r>
              <a:rPr lang="hr-HR" sz="1900" dirty="0" smtClean="0"/>
              <a:t>prilikom kretanja.</a:t>
            </a:r>
            <a:endParaRPr lang="hr-HR" sz="1900" dirty="0"/>
          </a:p>
          <a:p>
            <a:pPr lvl="1"/>
            <a:r>
              <a:rPr lang="hr-HR" sz="1900" dirty="0" err="1"/>
              <a:t>npr</a:t>
            </a:r>
            <a:r>
              <a:rPr lang="hr-HR" sz="1900" dirty="0"/>
              <a:t> </a:t>
            </a:r>
            <a:r>
              <a:rPr lang="hr-HR" sz="1900" b="1" dirty="0">
                <a:solidFill>
                  <a:srgbClr val="990099"/>
                </a:solidFill>
              </a:rPr>
              <a:t>PD</a:t>
            </a:r>
            <a:r>
              <a:rPr lang="hr-HR" sz="1900" b="1" dirty="0"/>
              <a:t> </a:t>
            </a:r>
            <a:r>
              <a:rPr lang="hr-HR" sz="1900" b="1" dirty="0">
                <a:solidFill>
                  <a:srgbClr val="C00000"/>
                </a:solidFill>
              </a:rPr>
              <a:t>FD 40</a:t>
            </a:r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7</a:t>
            </a:fld>
            <a:endParaRPr lang="hr-HR" dirty="0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101104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5596" y="1484784"/>
            <a:ext cx="7992888" cy="1348190"/>
          </a:xfrm>
        </p:spPr>
        <p:txBody>
          <a:bodyPr/>
          <a:lstStyle/>
          <a:p>
            <a:r>
              <a:rPr lang="hr-HR" dirty="0"/>
              <a:t>Nacrtaj dvije dužine </a:t>
            </a:r>
            <a:r>
              <a:rPr lang="hr-HR" dirty="0" smtClean="0"/>
              <a:t>duljina 50 koje </a:t>
            </a:r>
            <a:r>
              <a:rPr lang="hr-HR" dirty="0"/>
              <a:t>leže na istom pravcu, ali se ne </a:t>
            </a:r>
            <a:r>
              <a:rPr lang="hr-HR" dirty="0" smtClean="0"/>
              <a:t>dodiruju. </a:t>
            </a:r>
            <a:endParaRPr lang="hr-HR" dirty="0"/>
          </a:p>
          <a:p>
            <a:pPr marL="114300" indent="0">
              <a:buNone/>
            </a:pPr>
            <a:r>
              <a:rPr lang="hr-HR" dirty="0" smtClean="0">
                <a:hlinkClick r:id="rId2" action="ppaction://hlinksldjump"/>
              </a:rPr>
              <a:t>RJEŠENJE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pic>
        <p:nvPicPr>
          <p:cNvPr id="7" name="Rezervirano mjesto sadržaj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484" y="188076"/>
            <a:ext cx="1250526" cy="1080000"/>
          </a:xfrm>
          <a:prstGeom prst="rect">
            <a:avLst/>
          </a:prstGeom>
        </p:spPr>
      </p:pic>
      <p:grpSp>
        <p:nvGrpSpPr>
          <p:cNvPr id="6" name="Grupa 5"/>
          <p:cNvGrpSpPr/>
          <p:nvPr/>
        </p:nvGrpSpPr>
        <p:grpSpPr>
          <a:xfrm>
            <a:off x="3709851" y="2766315"/>
            <a:ext cx="609600" cy="3412571"/>
            <a:chOff x="1358537" y="2577737"/>
            <a:chExt cx="609600" cy="3412571"/>
          </a:xfrm>
        </p:grpSpPr>
        <p:sp>
          <p:nvSpPr>
            <p:cNvPr id="8" name="Jednakokračni trokut 7"/>
            <p:cNvSpPr/>
            <p:nvPr/>
          </p:nvSpPr>
          <p:spPr>
            <a:xfrm>
              <a:off x="1358537" y="2577737"/>
              <a:ext cx="609600" cy="40930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0" name="Ravni poveznik 9"/>
            <p:cNvCxnSpPr/>
            <p:nvPr/>
          </p:nvCxnSpPr>
          <p:spPr>
            <a:xfrm>
              <a:off x="1663337" y="2995749"/>
              <a:ext cx="0" cy="1018902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>
              <a:off x="1663337" y="4971406"/>
              <a:ext cx="0" cy="1018902"/>
            </a:xfrm>
            <a:prstGeom prst="line">
              <a:avLst/>
            </a:prstGeom>
            <a:ln w="57150">
              <a:solidFill>
                <a:srgbClr val="CC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trelica udesno 14"/>
          <p:cNvSpPr/>
          <p:nvPr/>
        </p:nvSpPr>
        <p:spPr>
          <a:xfrm rot="10800000">
            <a:off x="4393475" y="4569408"/>
            <a:ext cx="975167" cy="18354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/>
          <p:cNvSpPr txBox="1"/>
          <p:nvPr/>
        </p:nvSpPr>
        <p:spPr>
          <a:xfrm>
            <a:off x="3401870" y="5438602"/>
            <a:ext cx="653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endParaRPr lang="hr-H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3401870" y="4427003"/>
            <a:ext cx="653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endParaRPr lang="hr-H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kstniOkvir 15"/>
          <p:cNvSpPr txBox="1"/>
          <p:nvPr/>
        </p:nvSpPr>
        <p:spPr>
          <a:xfrm>
            <a:off x="3401870" y="3415404"/>
            <a:ext cx="653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endParaRPr lang="hr-H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696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Osnovne naredbe programskog jezika Logo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9</a:t>
            </a:fld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5050779" y="1647419"/>
            <a:ext cx="20776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rgbClr val="99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50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50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PD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 50</a:t>
            </a:r>
            <a:endParaRPr lang="hr-HR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3143794" y="1419497"/>
            <a:ext cx="609600" cy="3412571"/>
            <a:chOff x="1358537" y="2577737"/>
            <a:chExt cx="609600" cy="3412571"/>
          </a:xfrm>
        </p:grpSpPr>
        <p:sp>
          <p:nvSpPr>
            <p:cNvPr id="8" name="Jednakokračni trokut 7"/>
            <p:cNvSpPr/>
            <p:nvPr/>
          </p:nvSpPr>
          <p:spPr>
            <a:xfrm>
              <a:off x="1358537" y="2577737"/>
              <a:ext cx="609600" cy="40930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9" name="Ravni poveznik 8"/>
            <p:cNvCxnSpPr/>
            <p:nvPr/>
          </p:nvCxnSpPr>
          <p:spPr>
            <a:xfrm>
              <a:off x="1663337" y="2995749"/>
              <a:ext cx="0" cy="1018902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/>
            <p:cNvCxnSpPr/>
            <p:nvPr/>
          </p:nvCxnSpPr>
          <p:spPr>
            <a:xfrm>
              <a:off x="1663337" y="4971406"/>
              <a:ext cx="0" cy="1018902"/>
            </a:xfrm>
            <a:prstGeom prst="line">
              <a:avLst/>
            </a:prstGeom>
            <a:ln w="57150">
              <a:solidFill>
                <a:srgbClr val="CC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Strelica udesno 10"/>
          <p:cNvSpPr/>
          <p:nvPr/>
        </p:nvSpPr>
        <p:spPr>
          <a:xfrm rot="10800000">
            <a:off x="3827418" y="3222590"/>
            <a:ext cx="975167" cy="18354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5742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 crveno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 crveno" id="{717DEFCB-814C-49A5-8476-5A2270612D48}" vid="{AD180D59-63A5-42E9-B9E6-58B893D03590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 crveno</Template>
  <TotalTime>800</TotalTime>
  <Words>591</Words>
  <Application>Microsoft Office PowerPoint</Application>
  <PresentationFormat>On-screen Show (4:3)</PresentationFormat>
  <Paragraphs>119</Paragraphs>
  <Slides>16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Fira Sans</vt:lpstr>
      <vt:lpstr>Tahoma</vt:lpstr>
      <vt:lpstr>Times New Roman</vt:lpstr>
      <vt:lpstr>5 crveno</vt:lpstr>
      <vt:lpstr>4. PROGRAMIRANJE</vt:lpstr>
      <vt:lpstr>ZADATAK</vt:lpstr>
      <vt:lpstr>SKRIVANJE/OTKRIVANJE KORNJAČE</vt:lpstr>
      <vt:lpstr>KRETANJE KORNJAČE</vt:lpstr>
      <vt:lpstr>BRISANJE EKRANA</vt:lpstr>
      <vt:lpstr>VRAĆANJE U POČETNI POLOŽAJ</vt:lpstr>
      <vt:lpstr>KRETANJE KORNJAČE BEZ OSTAVLJANJA TRAGA </vt:lpstr>
      <vt:lpstr>ZADATAK</vt:lpstr>
      <vt:lpstr>PowerPoint Presentation</vt:lpstr>
      <vt:lpstr>BRISANJE I PONIŠTAVANJE BRISANJA</vt:lpstr>
      <vt:lpstr>ZADATAK</vt:lpstr>
      <vt:lpstr>PowerPoint Presentation</vt:lpstr>
      <vt:lpstr>NAREDBE ZA ZAKRETANJE </vt:lpstr>
      <vt:lpstr>ZADATAK</vt:lpstr>
      <vt:lpstr>PowerPoint Presentation</vt:lpstr>
      <vt:lpstr>SAŽETAK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Daniela</dc:creator>
  <cp:lastModifiedBy>Windows User</cp:lastModifiedBy>
  <cp:revision>63</cp:revision>
  <dcterms:created xsi:type="dcterms:W3CDTF">2018-08-10T06:13:01Z</dcterms:created>
  <dcterms:modified xsi:type="dcterms:W3CDTF">2021-10-13T21:08:28Z</dcterms:modified>
</cp:coreProperties>
</file>