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0" r:id="rId2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Jadranka\My%20Documents\2015\Globe\Projekt\ph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Jadranka\My%20Documents\2015\Globe\Projekt\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hr-HR"/>
            </a:pPr>
            <a:r>
              <a:rPr lang="en-US" sz="1200"/>
              <a:t>pH</a:t>
            </a:r>
            <a:r>
              <a:rPr lang="hr-HR" sz="1200"/>
              <a:t> vrijednost oborina</a:t>
            </a:r>
            <a:endParaRPr lang="en-US" sz="120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'2015-3-1- (2)'!$B$1</c:f>
              <c:strCache>
                <c:ptCount val="1"/>
                <c:pt idx="0">
                  <c:v>pH</c:v>
                </c:pt>
              </c:strCache>
            </c:strRef>
          </c:tx>
          <c:marker>
            <c:symbol val="none"/>
          </c:marker>
          <c:cat>
            <c:numRef>
              <c:f>'2015-3-1- (2)'!$A$2:$A$75</c:f>
              <c:numCache>
                <c:formatCode>d\/m\/yyyy</c:formatCode>
                <c:ptCount val="74"/>
                <c:pt idx="0">
                  <c:v>42066</c:v>
                </c:pt>
                <c:pt idx="1">
                  <c:v>42067</c:v>
                </c:pt>
                <c:pt idx="2">
                  <c:v>42072</c:v>
                </c:pt>
                <c:pt idx="3">
                  <c:v>42078</c:v>
                </c:pt>
                <c:pt idx="4">
                  <c:v>42079</c:v>
                </c:pt>
                <c:pt idx="5">
                  <c:v>42081</c:v>
                </c:pt>
                <c:pt idx="6">
                  <c:v>42084</c:v>
                </c:pt>
                <c:pt idx="7">
                  <c:v>42091</c:v>
                </c:pt>
                <c:pt idx="8">
                  <c:v>42094</c:v>
                </c:pt>
                <c:pt idx="9">
                  <c:v>42096</c:v>
                </c:pt>
                <c:pt idx="10">
                  <c:v>42097</c:v>
                </c:pt>
                <c:pt idx="11">
                  <c:v>42115</c:v>
                </c:pt>
                <c:pt idx="12">
                  <c:v>42118</c:v>
                </c:pt>
                <c:pt idx="13">
                  <c:v>42119</c:v>
                </c:pt>
                <c:pt idx="14">
                  <c:v>42139</c:v>
                </c:pt>
                <c:pt idx="15">
                  <c:v>42140</c:v>
                </c:pt>
                <c:pt idx="16">
                  <c:v>42144</c:v>
                </c:pt>
                <c:pt idx="17">
                  <c:v>42145</c:v>
                </c:pt>
                <c:pt idx="18">
                  <c:v>42146</c:v>
                </c:pt>
                <c:pt idx="19">
                  <c:v>42147</c:v>
                </c:pt>
                <c:pt idx="20">
                  <c:v>42148</c:v>
                </c:pt>
                <c:pt idx="21">
                  <c:v>42149</c:v>
                </c:pt>
                <c:pt idx="22">
                  <c:v>42165</c:v>
                </c:pt>
                <c:pt idx="23">
                  <c:v>42169</c:v>
                </c:pt>
                <c:pt idx="24">
                  <c:v>42170</c:v>
                </c:pt>
                <c:pt idx="25">
                  <c:v>42172</c:v>
                </c:pt>
                <c:pt idx="26">
                  <c:v>42174</c:v>
                </c:pt>
                <c:pt idx="27">
                  <c:v>42178</c:v>
                </c:pt>
                <c:pt idx="28">
                  <c:v>42179</c:v>
                </c:pt>
                <c:pt idx="29">
                  <c:v>42216</c:v>
                </c:pt>
                <c:pt idx="30">
                  <c:v>42218</c:v>
                </c:pt>
                <c:pt idx="31">
                  <c:v>42233</c:v>
                </c:pt>
                <c:pt idx="32">
                  <c:v>42234</c:v>
                </c:pt>
                <c:pt idx="33">
                  <c:v>42235</c:v>
                </c:pt>
                <c:pt idx="34">
                  <c:v>42236</c:v>
                </c:pt>
                <c:pt idx="35">
                  <c:v>42237</c:v>
                </c:pt>
                <c:pt idx="36">
                  <c:v>42238</c:v>
                </c:pt>
                <c:pt idx="37">
                  <c:v>42239</c:v>
                </c:pt>
                <c:pt idx="38">
                  <c:v>42241</c:v>
                </c:pt>
                <c:pt idx="39">
                  <c:v>42255</c:v>
                </c:pt>
                <c:pt idx="40">
                  <c:v>42272</c:v>
                </c:pt>
                <c:pt idx="41">
                  <c:v>42273</c:v>
                </c:pt>
                <c:pt idx="42">
                  <c:v>42274</c:v>
                </c:pt>
                <c:pt idx="43">
                  <c:v>42275</c:v>
                </c:pt>
                <c:pt idx="44">
                  <c:v>42276</c:v>
                </c:pt>
                <c:pt idx="45">
                  <c:v>42286</c:v>
                </c:pt>
                <c:pt idx="46">
                  <c:v>42287</c:v>
                </c:pt>
                <c:pt idx="47">
                  <c:v>42288</c:v>
                </c:pt>
                <c:pt idx="48">
                  <c:v>42289</c:v>
                </c:pt>
                <c:pt idx="49">
                  <c:v>42291</c:v>
                </c:pt>
                <c:pt idx="50">
                  <c:v>42292</c:v>
                </c:pt>
                <c:pt idx="51">
                  <c:v>42306</c:v>
                </c:pt>
                <c:pt idx="52">
                  <c:v>42335</c:v>
                </c:pt>
                <c:pt idx="53">
                  <c:v>42336</c:v>
                </c:pt>
                <c:pt idx="54">
                  <c:v>42342</c:v>
                </c:pt>
                <c:pt idx="55">
                  <c:v>42343</c:v>
                </c:pt>
                <c:pt idx="56">
                  <c:v>42347</c:v>
                </c:pt>
                <c:pt idx="57">
                  <c:v>42354</c:v>
                </c:pt>
                <c:pt idx="58">
                  <c:v>42372</c:v>
                </c:pt>
                <c:pt idx="59">
                  <c:v>42380</c:v>
                </c:pt>
                <c:pt idx="60">
                  <c:v>42385</c:v>
                </c:pt>
                <c:pt idx="61">
                  <c:v>42388</c:v>
                </c:pt>
                <c:pt idx="62">
                  <c:v>42393</c:v>
                </c:pt>
                <c:pt idx="63">
                  <c:v>42395</c:v>
                </c:pt>
                <c:pt idx="64">
                  <c:v>42396</c:v>
                </c:pt>
                <c:pt idx="65">
                  <c:v>42399</c:v>
                </c:pt>
                <c:pt idx="66">
                  <c:v>42402</c:v>
                </c:pt>
                <c:pt idx="67">
                  <c:v>42403</c:v>
                </c:pt>
                <c:pt idx="68">
                  <c:v>42415</c:v>
                </c:pt>
                <c:pt idx="69">
                  <c:v>42420</c:v>
                </c:pt>
                <c:pt idx="70">
                  <c:v>42421</c:v>
                </c:pt>
                <c:pt idx="71">
                  <c:v>42422</c:v>
                </c:pt>
                <c:pt idx="72">
                  <c:v>42424</c:v>
                </c:pt>
                <c:pt idx="73">
                  <c:v>42428</c:v>
                </c:pt>
              </c:numCache>
            </c:numRef>
          </c:cat>
          <c:val>
            <c:numRef>
              <c:f>'2015-3-1- (2)'!$B$2:$B$75</c:f>
              <c:numCache>
                <c:formatCode>General</c:formatCode>
                <c:ptCount val="74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>
                  <c:v>7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7</c:v>
                </c:pt>
                <c:pt idx="9">
                  <c:v>6</c:v>
                </c:pt>
                <c:pt idx="10">
                  <c:v>6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7</c:v>
                </c:pt>
                <c:pt idx="15">
                  <c:v>8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7</c:v>
                </c:pt>
                <c:pt idx="29">
                  <c:v>8</c:v>
                </c:pt>
                <c:pt idx="30">
                  <c:v>8</c:v>
                </c:pt>
                <c:pt idx="31">
                  <c:v>6</c:v>
                </c:pt>
                <c:pt idx="32">
                  <c:v>7</c:v>
                </c:pt>
                <c:pt idx="33">
                  <c:v>6</c:v>
                </c:pt>
                <c:pt idx="34">
                  <c:v>7</c:v>
                </c:pt>
                <c:pt idx="35">
                  <c:v>7</c:v>
                </c:pt>
                <c:pt idx="36">
                  <c:v>6</c:v>
                </c:pt>
                <c:pt idx="37">
                  <c:v>7</c:v>
                </c:pt>
                <c:pt idx="38">
                  <c:v>6</c:v>
                </c:pt>
                <c:pt idx="39">
                  <c:v>7</c:v>
                </c:pt>
                <c:pt idx="40">
                  <c:v>6</c:v>
                </c:pt>
                <c:pt idx="41">
                  <c:v>6</c:v>
                </c:pt>
                <c:pt idx="42">
                  <c:v>7</c:v>
                </c:pt>
                <c:pt idx="43">
                  <c:v>7</c:v>
                </c:pt>
                <c:pt idx="44">
                  <c:v>6</c:v>
                </c:pt>
                <c:pt idx="45">
                  <c:v>4</c:v>
                </c:pt>
                <c:pt idx="46">
                  <c:v>5</c:v>
                </c:pt>
                <c:pt idx="47">
                  <c:v>4</c:v>
                </c:pt>
                <c:pt idx="48">
                  <c:v>4</c:v>
                </c:pt>
                <c:pt idx="49">
                  <c:v>5</c:v>
                </c:pt>
                <c:pt idx="50">
                  <c:v>4</c:v>
                </c:pt>
                <c:pt idx="51">
                  <c:v>4</c:v>
                </c:pt>
                <c:pt idx="52">
                  <c:v>5</c:v>
                </c:pt>
                <c:pt idx="53">
                  <c:v>5</c:v>
                </c:pt>
                <c:pt idx="54">
                  <c:v>6</c:v>
                </c:pt>
                <c:pt idx="55">
                  <c:v>6</c:v>
                </c:pt>
                <c:pt idx="56">
                  <c:v>7</c:v>
                </c:pt>
                <c:pt idx="57">
                  <c:v>6</c:v>
                </c:pt>
                <c:pt idx="58">
                  <c:v>7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7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7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</c:numCache>
            </c:numRef>
          </c:val>
        </c:ser>
        <c:marker val="1"/>
        <c:axId val="69816704"/>
        <c:axId val="69818240"/>
      </c:lineChart>
      <c:dateAx>
        <c:axId val="69816704"/>
        <c:scaling>
          <c:orientation val="minMax"/>
        </c:scaling>
        <c:axPos val="b"/>
        <c:numFmt formatCode="d\/m\/yyyy" sourceLinked="1"/>
        <c:tickLblPos val="nextTo"/>
        <c:txPr>
          <a:bodyPr/>
          <a:lstStyle/>
          <a:p>
            <a:pPr>
              <a:defRPr lang="hr-HR"/>
            </a:pPr>
            <a:endParaRPr lang="en-US"/>
          </a:p>
        </c:txPr>
        <c:crossAx val="69818240"/>
        <c:crosses val="autoZero"/>
        <c:auto val="1"/>
        <c:lblOffset val="100"/>
        <c:baseTimeUnit val="days"/>
      </c:dateAx>
      <c:valAx>
        <c:axId val="698182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hr-HR"/>
            </a:pPr>
            <a:endParaRPr lang="en-US"/>
          </a:p>
        </c:txPr>
        <c:crossAx val="698167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hr-HR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hr-HR"/>
            </a:pPr>
            <a:r>
              <a:rPr lang="en-US" sz="1200"/>
              <a:t>pH</a:t>
            </a:r>
            <a:r>
              <a:rPr lang="hr-HR" sz="1200"/>
              <a:t> vrijednost oborina</a:t>
            </a:r>
            <a:r>
              <a:rPr lang="hr-HR" sz="1200" baseline="0"/>
              <a:t> </a:t>
            </a:r>
            <a:endParaRPr lang="en-US" sz="120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'2015-3-1- (2)'!$B$1</c:f>
              <c:strCache>
                <c:ptCount val="1"/>
                <c:pt idx="0">
                  <c:v>pH</c:v>
                </c:pt>
              </c:strCache>
            </c:strRef>
          </c:tx>
          <c:marker>
            <c:symbol val="none"/>
          </c:marker>
          <c:cat>
            <c:numRef>
              <c:f>'2015-3-1- (2)'!$A$2:$A$75</c:f>
              <c:numCache>
                <c:formatCode>d/m/yyyy</c:formatCode>
                <c:ptCount val="74"/>
                <c:pt idx="0">
                  <c:v>42066</c:v>
                </c:pt>
                <c:pt idx="1">
                  <c:v>42067</c:v>
                </c:pt>
                <c:pt idx="2">
                  <c:v>42072</c:v>
                </c:pt>
                <c:pt idx="3">
                  <c:v>42078</c:v>
                </c:pt>
                <c:pt idx="4">
                  <c:v>42079</c:v>
                </c:pt>
                <c:pt idx="5">
                  <c:v>42081</c:v>
                </c:pt>
                <c:pt idx="6">
                  <c:v>42084</c:v>
                </c:pt>
                <c:pt idx="7">
                  <c:v>42091</c:v>
                </c:pt>
                <c:pt idx="8">
                  <c:v>42094</c:v>
                </c:pt>
                <c:pt idx="9">
                  <c:v>42096</c:v>
                </c:pt>
                <c:pt idx="10">
                  <c:v>42097</c:v>
                </c:pt>
                <c:pt idx="11">
                  <c:v>42115</c:v>
                </c:pt>
                <c:pt idx="12">
                  <c:v>42118</c:v>
                </c:pt>
                <c:pt idx="13">
                  <c:v>42119</c:v>
                </c:pt>
                <c:pt idx="14">
                  <c:v>42139</c:v>
                </c:pt>
                <c:pt idx="15">
                  <c:v>42140</c:v>
                </c:pt>
                <c:pt idx="16">
                  <c:v>42144</c:v>
                </c:pt>
                <c:pt idx="17">
                  <c:v>42145</c:v>
                </c:pt>
                <c:pt idx="18">
                  <c:v>42146</c:v>
                </c:pt>
                <c:pt idx="19">
                  <c:v>42147</c:v>
                </c:pt>
                <c:pt idx="20">
                  <c:v>42148</c:v>
                </c:pt>
                <c:pt idx="21">
                  <c:v>42149</c:v>
                </c:pt>
                <c:pt idx="22">
                  <c:v>42165</c:v>
                </c:pt>
                <c:pt idx="23">
                  <c:v>42169</c:v>
                </c:pt>
                <c:pt idx="24">
                  <c:v>42170</c:v>
                </c:pt>
                <c:pt idx="25">
                  <c:v>42172</c:v>
                </c:pt>
                <c:pt idx="26">
                  <c:v>42174</c:v>
                </c:pt>
                <c:pt idx="27">
                  <c:v>42178</c:v>
                </c:pt>
                <c:pt idx="28">
                  <c:v>42179</c:v>
                </c:pt>
                <c:pt idx="29">
                  <c:v>42216</c:v>
                </c:pt>
                <c:pt idx="30">
                  <c:v>42218</c:v>
                </c:pt>
                <c:pt idx="31">
                  <c:v>42233</c:v>
                </c:pt>
                <c:pt idx="32">
                  <c:v>42234</c:v>
                </c:pt>
                <c:pt idx="33">
                  <c:v>42235</c:v>
                </c:pt>
                <c:pt idx="34">
                  <c:v>42236</c:v>
                </c:pt>
                <c:pt idx="35">
                  <c:v>42237</c:v>
                </c:pt>
                <c:pt idx="36">
                  <c:v>42238</c:v>
                </c:pt>
                <c:pt idx="37">
                  <c:v>42239</c:v>
                </c:pt>
                <c:pt idx="38">
                  <c:v>42241</c:v>
                </c:pt>
                <c:pt idx="39">
                  <c:v>42255</c:v>
                </c:pt>
                <c:pt idx="40">
                  <c:v>42272</c:v>
                </c:pt>
                <c:pt idx="41">
                  <c:v>42273</c:v>
                </c:pt>
                <c:pt idx="42">
                  <c:v>42274</c:v>
                </c:pt>
                <c:pt idx="43">
                  <c:v>42275</c:v>
                </c:pt>
                <c:pt idx="44">
                  <c:v>42276</c:v>
                </c:pt>
                <c:pt idx="45">
                  <c:v>42286</c:v>
                </c:pt>
                <c:pt idx="46">
                  <c:v>42287</c:v>
                </c:pt>
                <c:pt idx="47">
                  <c:v>42288</c:v>
                </c:pt>
                <c:pt idx="48">
                  <c:v>42289</c:v>
                </c:pt>
                <c:pt idx="49">
                  <c:v>42291</c:v>
                </c:pt>
                <c:pt idx="50">
                  <c:v>42292</c:v>
                </c:pt>
                <c:pt idx="51">
                  <c:v>42306</c:v>
                </c:pt>
                <c:pt idx="52">
                  <c:v>42335</c:v>
                </c:pt>
                <c:pt idx="53">
                  <c:v>42336</c:v>
                </c:pt>
                <c:pt idx="54">
                  <c:v>42342</c:v>
                </c:pt>
                <c:pt idx="55">
                  <c:v>42343</c:v>
                </c:pt>
                <c:pt idx="56">
                  <c:v>42347</c:v>
                </c:pt>
                <c:pt idx="57">
                  <c:v>42354</c:v>
                </c:pt>
                <c:pt idx="58">
                  <c:v>42372</c:v>
                </c:pt>
                <c:pt idx="59">
                  <c:v>42380</c:v>
                </c:pt>
                <c:pt idx="60">
                  <c:v>42385</c:v>
                </c:pt>
                <c:pt idx="61">
                  <c:v>42388</c:v>
                </c:pt>
                <c:pt idx="62">
                  <c:v>42393</c:v>
                </c:pt>
                <c:pt idx="63">
                  <c:v>42395</c:v>
                </c:pt>
                <c:pt idx="64">
                  <c:v>42396</c:v>
                </c:pt>
                <c:pt idx="65">
                  <c:v>42399</c:v>
                </c:pt>
                <c:pt idx="66">
                  <c:v>42402</c:v>
                </c:pt>
                <c:pt idx="67">
                  <c:v>42403</c:v>
                </c:pt>
                <c:pt idx="68">
                  <c:v>42415</c:v>
                </c:pt>
                <c:pt idx="69">
                  <c:v>42420</c:v>
                </c:pt>
                <c:pt idx="70">
                  <c:v>42421</c:v>
                </c:pt>
                <c:pt idx="71">
                  <c:v>42422</c:v>
                </c:pt>
                <c:pt idx="72">
                  <c:v>42424</c:v>
                </c:pt>
                <c:pt idx="73">
                  <c:v>42428</c:v>
                </c:pt>
              </c:numCache>
            </c:numRef>
          </c:cat>
          <c:val>
            <c:numRef>
              <c:f>'2015-3-1- (2)'!$B$2:$B$75</c:f>
              <c:numCache>
                <c:formatCode>General</c:formatCode>
                <c:ptCount val="74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>
                  <c:v>7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7</c:v>
                </c:pt>
                <c:pt idx="9">
                  <c:v>6</c:v>
                </c:pt>
                <c:pt idx="10">
                  <c:v>6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7</c:v>
                </c:pt>
                <c:pt idx="15">
                  <c:v>8</c:v>
                </c:pt>
                <c:pt idx="16">
                  <c:v>7</c:v>
                </c:pt>
                <c:pt idx="17">
                  <c:v>8</c:v>
                </c:pt>
                <c:pt idx="18">
                  <c:v>7</c:v>
                </c:pt>
                <c:pt idx="19">
                  <c:v>7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7</c:v>
                </c:pt>
                <c:pt idx="29">
                  <c:v>8</c:v>
                </c:pt>
                <c:pt idx="30">
                  <c:v>8</c:v>
                </c:pt>
                <c:pt idx="31">
                  <c:v>6</c:v>
                </c:pt>
                <c:pt idx="32">
                  <c:v>7</c:v>
                </c:pt>
                <c:pt idx="33">
                  <c:v>6</c:v>
                </c:pt>
                <c:pt idx="34">
                  <c:v>7</c:v>
                </c:pt>
                <c:pt idx="35">
                  <c:v>7</c:v>
                </c:pt>
                <c:pt idx="36">
                  <c:v>6</c:v>
                </c:pt>
                <c:pt idx="37">
                  <c:v>7</c:v>
                </c:pt>
                <c:pt idx="38">
                  <c:v>6</c:v>
                </c:pt>
                <c:pt idx="39">
                  <c:v>7</c:v>
                </c:pt>
                <c:pt idx="40">
                  <c:v>6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6</c:v>
                </c:pt>
                <c:pt idx="45">
                  <c:v>4</c:v>
                </c:pt>
                <c:pt idx="46">
                  <c:v>5</c:v>
                </c:pt>
                <c:pt idx="47">
                  <c:v>4</c:v>
                </c:pt>
                <c:pt idx="48">
                  <c:v>4</c:v>
                </c:pt>
                <c:pt idx="49">
                  <c:v>5</c:v>
                </c:pt>
                <c:pt idx="50">
                  <c:v>4</c:v>
                </c:pt>
                <c:pt idx="51">
                  <c:v>4</c:v>
                </c:pt>
                <c:pt idx="52">
                  <c:v>5</c:v>
                </c:pt>
                <c:pt idx="53">
                  <c:v>5</c:v>
                </c:pt>
                <c:pt idx="54">
                  <c:v>6</c:v>
                </c:pt>
                <c:pt idx="55">
                  <c:v>6</c:v>
                </c:pt>
                <c:pt idx="56">
                  <c:v>7</c:v>
                </c:pt>
                <c:pt idx="57">
                  <c:v>6</c:v>
                </c:pt>
                <c:pt idx="58">
                  <c:v>7</c:v>
                </c:pt>
                <c:pt idx="59">
                  <c:v>6</c:v>
                </c:pt>
                <c:pt idx="60">
                  <c:v>6</c:v>
                </c:pt>
                <c:pt idx="61">
                  <c:v>7</c:v>
                </c:pt>
                <c:pt idx="62">
                  <c:v>7</c:v>
                </c:pt>
                <c:pt idx="63">
                  <c:v>6</c:v>
                </c:pt>
                <c:pt idx="64">
                  <c:v>7</c:v>
                </c:pt>
                <c:pt idx="65">
                  <c:v>6</c:v>
                </c:pt>
                <c:pt idx="66">
                  <c:v>6</c:v>
                </c:pt>
                <c:pt idx="67">
                  <c:v>7</c:v>
                </c:pt>
                <c:pt idx="68">
                  <c:v>6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6</c:v>
                </c:pt>
                <c:pt idx="73">
                  <c:v>6</c:v>
                </c:pt>
              </c:numCache>
            </c:numRef>
          </c:val>
        </c:ser>
        <c:marker val="1"/>
        <c:axId val="69838720"/>
        <c:axId val="69840256"/>
      </c:lineChart>
      <c:dateAx>
        <c:axId val="69838720"/>
        <c:scaling>
          <c:orientation val="minMax"/>
        </c:scaling>
        <c:axPos val="b"/>
        <c:numFmt formatCode="d/m/yyyy" sourceLinked="1"/>
        <c:tickLblPos val="nextTo"/>
        <c:txPr>
          <a:bodyPr/>
          <a:lstStyle/>
          <a:p>
            <a:pPr>
              <a:defRPr lang="hr-HR"/>
            </a:pPr>
            <a:endParaRPr lang="en-US"/>
          </a:p>
        </c:txPr>
        <c:crossAx val="69840256"/>
        <c:crosses val="autoZero"/>
        <c:auto val="1"/>
        <c:lblOffset val="100"/>
        <c:baseTimeUnit val="days"/>
      </c:dateAx>
      <c:valAx>
        <c:axId val="698402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hr-HR"/>
            </a:pPr>
            <a:endParaRPr lang="en-US"/>
          </a:p>
        </c:txPr>
        <c:crossAx val="698387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hr-HR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0.04861</cdr:x>
      <cdr:y>0.27523</cdr:y>
    </cdr:from>
    <cdr:to>
      <cdr:x>0.95863</cdr:x>
      <cdr:y>0.27575</cdr:y>
    </cdr:to>
    <cdr:sp macro="" textlink="">
      <cdr:nvSpPr>
        <cdr:cNvPr id="3" name="Ravni poveznik 2"/>
        <cdr:cNvSpPr/>
      </cdr:nvSpPr>
      <cdr:spPr>
        <a:xfrm xmlns:a="http://schemas.openxmlformats.org/drawingml/2006/main">
          <a:off x="400024" y="1208085"/>
          <a:ext cx="7489101" cy="228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0.03561</cdr:x>
      <cdr:y>0.31038</cdr:y>
    </cdr:from>
    <cdr:to>
      <cdr:x>0.94563</cdr:x>
      <cdr:y>0.3109</cdr:y>
    </cdr:to>
    <cdr:sp macro="" textlink="">
      <cdr:nvSpPr>
        <cdr:cNvPr id="3" name="Ravni poveznik 2"/>
        <cdr:cNvSpPr/>
      </cdr:nvSpPr>
      <cdr:spPr>
        <a:xfrm xmlns:a="http://schemas.openxmlformats.org/drawingml/2006/main">
          <a:off x="211524" y="907664"/>
          <a:ext cx="5405524" cy="152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9.5.2016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9.5.2016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9.5.2016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9.5.2016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9.5.2016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9.5.2016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9.5.2016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9.5.2016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9.5.2016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9.5.2016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9.5.2016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9.5.2016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Rain_Effect_PNG_Pi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/>
              <a:t>Padaju li kisele kiše u našem gradu? </a:t>
            </a:r>
            <a:endParaRPr lang="hr-HR" sz="60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1357290" y="3929066"/>
            <a:ext cx="6143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OŠ “DRAGUTIN TADIJANOVIĆ”</a:t>
            </a:r>
            <a:b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Slavonski Brod</a:t>
            </a:r>
          </a:p>
          <a:p>
            <a:pPr algn="ctr"/>
            <a: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OŠ “ANTUN MIHANOVIĆ” </a:t>
            </a:r>
            <a:b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Slavonski Brod</a:t>
            </a:r>
            <a:endParaRPr lang="hr-H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5800" cy="2939226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/>
              <a:t>1. Prikaz oborina (kiše) i pH kišnice iz GLOBE podataka naših škola mjerenih tijekom istraživanja za ovu školsku godinu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3" name="Slika 2"/>
          <p:cNvPicPr/>
          <p:nvPr/>
        </p:nvPicPr>
        <p:blipFill>
          <a:blip r:embed="rId2" cstate="print"/>
          <a:srcRect l="4968" t="19231" r="3365" b="12564"/>
          <a:stretch>
            <a:fillRect/>
          </a:stretch>
        </p:blipFill>
        <p:spPr bwMode="auto">
          <a:xfrm>
            <a:off x="285720" y="1714488"/>
            <a:ext cx="8429684" cy="431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357158" y="614364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Grafički</a:t>
            </a:r>
            <a:r>
              <a:rPr lang="en-GB" dirty="0" smtClean="0"/>
              <a:t> </a:t>
            </a:r>
            <a:r>
              <a:rPr lang="en-GB" dirty="0" err="1" smtClean="0"/>
              <a:t>prikaz</a:t>
            </a:r>
            <a:r>
              <a:rPr lang="en-GB" dirty="0" smtClean="0"/>
              <a:t> </a:t>
            </a:r>
            <a:r>
              <a:rPr lang="en-GB" dirty="0" err="1" smtClean="0"/>
              <a:t>količine</a:t>
            </a:r>
            <a:r>
              <a:rPr lang="en-GB" dirty="0" smtClean="0"/>
              <a:t> </a:t>
            </a:r>
            <a:r>
              <a:rPr lang="en-GB" dirty="0" err="1" smtClean="0"/>
              <a:t>oborina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pH </a:t>
            </a:r>
            <a:r>
              <a:rPr lang="en-GB" dirty="0" err="1" smtClean="0"/>
              <a:t>vrijednostis</a:t>
            </a:r>
            <a:r>
              <a:rPr lang="en-GB" dirty="0" smtClean="0"/>
              <a:t> </a:t>
            </a:r>
            <a:r>
              <a:rPr lang="en-GB" dirty="0" err="1" smtClean="0"/>
              <a:t>mjerne</a:t>
            </a:r>
            <a:r>
              <a:rPr lang="en-GB" dirty="0" smtClean="0"/>
              <a:t> </a:t>
            </a:r>
            <a:r>
              <a:rPr lang="en-GB" dirty="0" err="1" smtClean="0"/>
              <a:t>postaje</a:t>
            </a:r>
            <a:r>
              <a:rPr lang="en-GB" dirty="0" smtClean="0"/>
              <a:t> OŠ “</a:t>
            </a:r>
            <a:r>
              <a:rPr lang="en-GB" dirty="0" err="1" smtClean="0"/>
              <a:t>Dragutin</a:t>
            </a:r>
            <a:r>
              <a:rPr lang="en-GB" dirty="0" smtClean="0"/>
              <a:t> </a:t>
            </a:r>
            <a:r>
              <a:rPr lang="en-GB" dirty="0" err="1" smtClean="0"/>
              <a:t>Tadijanović</a:t>
            </a:r>
            <a:r>
              <a:rPr lang="en-GB" dirty="0" smtClean="0"/>
              <a:t>” </a:t>
            </a:r>
            <a:r>
              <a:rPr lang="en-GB" dirty="0" err="1" smtClean="0"/>
              <a:t>Slavonski</a:t>
            </a:r>
            <a:r>
              <a:rPr lang="en-GB" dirty="0" smtClean="0"/>
              <a:t> </a:t>
            </a:r>
            <a:r>
              <a:rPr lang="en-GB" dirty="0" err="1" smtClean="0"/>
              <a:t>Brod</a:t>
            </a:r>
            <a:r>
              <a:rPr lang="en-GB" dirty="0" smtClean="0"/>
              <a:t>  (period: </a:t>
            </a:r>
            <a:r>
              <a:rPr lang="en-GB" dirty="0" err="1" smtClean="0"/>
              <a:t>rujan</a:t>
            </a:r>
            <a:r>
              <a:rPr lang="en-GB" dirty="0" smtClean="0"/>
              <a:t> 2015. - </a:t>
            </a:r>
            <a:r>
              <a:rPr lang="en-GB" dirty="0" err="1" smtClean="0"/>
              <a:t>veljača</a:t>
            </a:r>
            <a:r>
              <a:rPr lang="en-GB" dirty="0" smtClean="0"/>
              <a:t> 2016.)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2132864"/>
          </a:xfrm>
        </p:spPr>
        <p:txBody>
          <a:bodyPr>
            <a:noAutofit/>
          </a:bodyPr>
          <a:lstStyle/>
          <a:p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 </a:t>
            </a:r>
            <a:br>
              <a:rPr lang="hr-HR" sz="2800" dirty="0" smtClean="0"/>
            </a:br>
            <a:r>
              <a:rPr lang="en-GB" sz="2800" dirty="0" smtClean="0"/>
              <a:t> </a:t>
            </a:r>
            <a:r>
              <a:rPr lang="en-GB" sz="2800" dirty="0" err="1" smtClean="0"/>
              <a:t>Grafički</a:t>
            </a:r>
            <a:r>
              <a:rPr lang="en-GB" sz="2800" dirty="0" smtClean="0"/>
              <a:t> </a:t>
            </a:r>
            <a:r>
              <a:rPr lang="en-GB" sz="2800" dirty="0" err="1" smtClean="0"/>
              <a:t>prikaz</a:t>
            </a:r>
            <a:r>
              <a:rPr lang="en-GB" sz="2800" dirty="0" smtClean="0"/>
              <a:t> pH </a:t>
            </a:r>
            <a:r>
              <a:rPr lang="en-GB" sz="2800" dirty="0" err="1" smtClean="0"/>
              <a:t>vrijednosti</a:t>
            </a:r>
            <a:r>
              <a:rPr lang="en-GB" sz="2800" dirty="0" smtClean="0"/>
              <a:t> </a:t>
            </a:r>
            <a:r>
              <a:rPr lang="en-GB" sz="2800" dirty="0" err="1" smtClean="0"/>
              <a:t>oborina</a:t>
            </a:r>
            <a:r>
              <a:rPr lang="en-GB" sz="2800" dirty="0" smtClean="0"/>
              <a:t> s </a:t>
            </a:r>
            <a:r>
              <a:rPr lang="en-GB" sz="2800" dirty="0" err="1" smtClean="0"/>
              <a:t>mjerne</a:t>
            </a:r>
            <a:r>
              <a:rPr lang="en-GB" sz="2800" dirty="0" smtClean="0"/>
              <a:t> </a:t>
            </a:r>
            <a:r>
              <a:rPr lang="en-GB" sz="2800" dirty="0" err="1" smtClean="0"/>
              <a:t>postaje</a:t>
            </a:r>
            <a:r>
              <a:rPr lang="en-GB" sz="2800" dirty="0" smtClean="0"/>
              <a:t> OŠ “</a:t>
            </a:r>
            <a:r>
              <a:rPr lang="en-GB" sz="2800" dirty="0" err="1" smtClean="0"/>
              <a:t>Dragutin</a:t>
            </a:r>
            <a:r>
              <a:rPr lang="en-GB" sz="2800" dirty="0" smtClean="0"/>
              <a:t> </a:t>
            </a:r>
            <a:r>
              <a:rPr lang="en-GB" sz="2800" dirty="0" err="1" smtClean="0"/>
              <a:t>Tadijanović</a:t>
            </a:r>
            <a:r>
              <a:rPr lang="en-GB" sz="2800" dirty="0" smtClean="0"/>
              <a:t>” </a:t>
            </a:r>
            <a:r>
              <a:rPr lang="en-GB" sz="2800" dirty="0" err="1" smtClean="0"/>
              <a:t>Slavonski</a:t>
            </a:r>
            <a:r>
              <a:rPr lang="en-GB" sz="2800" dirty="0" smtClean="0"/>
              <a:t> </a:t>
            </a:r>
            <a:r>
              <a:rPr lang="en-GB" sz="2800" dirty="0" err="1" smtClean="0"/>
              <a:t>Brod</a:t>
            </a:r>
            <a:r>
              <a:rPr lang="en-GB" sz="2800" dirty="0" smtClean="0"/>
              <a:t>  (period: </a:t>
            </a:r>
            <a:r>
              <a:rPr lang="hr-HR" sz="2800" dirty="0" smtClean="0"/>
              <a:t>ožujak </a:t>
            </a:r>
            <a:r>
              <a:rPr lang="en-GB" sz="2800" dirty="0" smtClean="0"/>
              <a:t>2015. - </a:t>
            </a:r>
            <a:r>
              <a:rPr lang="en-GB" sz="2800" dirty="0" err="1" smtClean="0"/>
              <a:t>veljača</a:t>
            </a:r>
            <a:r>
              <a:rPr lang="en-GB" sz="2800" dirty="0" smtClean="0"/>
              <a:t> 2016.)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 </a:t>
            </a:r>
            <a:br>
              <a:rPr lang="hr-HR" sz="2800" dirty="0" smtClean="0"/>
            </a:br>
            <a:endParaRPr lang="hr-HR" sz="28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286016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Grafički</a:t>
            </a:r>
            <a:r>
              <a:rPr lang="en-GB" sz="3200" dirty="0" smtClean="0"/>
              <a:t> </a:t>
            </a:r>
            <a:r>
              <a:rPr lang="en-GB" sz="3200" dirty="0" err="1" smtClean="0"/>
              <a:t>prikaz</a:t>
            </a:r>
            <a:r>
              <a:rPr lang="en-GB" sz="3200" dirty="0" smtClean="0"/>
              <a:t> pH </a:t>
            </a:r>
            <a:r>
              <a:rPr lang="en-GB" sz="3200" dirty="0" err="1" smtClean="0"/>
              <a:t>vrijednosti</a:t>
            </a:r>
            <a:r>
              <a:rPr lang="en-GB" sz="3200" dirty="0" smtClean="0"/>
              <a:t> </a:t>
            </a:r>
            <a:r>
              <a:rPr lang="en-GB" sz="3200" dirty="0" err="1" smtClean="0"/>
              <a:t>oborina</a:t>
            </a:r>
            <a:r>
              <a:rPr lang="en-GB" sz="3200" dirty="0" smtClean="0"/>
              <a:t> s </a:t>
            </a:r>
            <a:r>
              <a:rPr lang="en-GB" sz="3200" dirty="0" err="1" smtClean="0"/>
              <a:t>mjerne</a:t>
            </a:r>
            <a:r>
              <a:rPr lang="en-GB" sz="3200" dirty="0" smtClean="0"/>
              <a:t> </a:t>
            </a:r>
            <a:r>
              <a:rPr lang="en-GB" sz="3200" dirty="0" err="1" smtClean="0"/>
              <a:t>postaje</a:t>
            </a:r>
            <a:r>
              <a:rPr lang="en-GB" sz="3200" dirty="0" smtClean="0"/>
              <a:t> OŠ “</a:t>
            </a:r>
            <a:r>
              <a:rPr lang="en-GB" sz="3200" dirty="0" err="1" smtClean="0"/>
              <a:t>Antun</a:t>
            </a:r>
            <a:r>
              <a:rPr lang="en-GB" sz="3200" dirty="0" smtClean="0"/>
              <a:t> </a:t>
            </a:r>
            <a:r>
              <a:rPr lang="en-GB" sz="3200" dirty="0" err="1" smtClean="0"/>
              <a:t>Mihanović</a:t>
            </a:r>
            <a:r>
              <a:rPr lang="en-GB" sz="3200" dirty="0" smtClean="0"/>
              <a:t>” </a:t>
            </a:r>
            <a:r>
              <a:rPr lang="en-GB" sz="3200" dirty="0" err="1" smtClean="0"/>
              <a:t>Slavonski</a:t>
            </a:r>
            <a:r>
              <a:rPr lang="en-GB" sz="3200" dirty="0" smtClean="0"/>
              <a:t> </a:t>
            </a:r>
            <a:r>
              <a:rPr lang="en-GB" sz="3200" dirty="0" err="1" smtClean="0"/>
              <a:t>Brod</a:t>
            </a:r>
            <a:r>
              <a:rPr lang="en-GB" sz="3200" dirty="0" smtClean="0"/>
              <a:t>  (period: </a:t>
            </a:r>
            <a:r>
              <a:rPr lang="hr-HR" sz="3200" dirty="0" smtClean="0"/>
              <a:t>ožujak </a:t>
            </a:r>
            <a:r>
              <a:rPr lang="en-GB" sz="3200" dirty="0" smtClean="0"/>
              <a:t>2015</a:t>
            </a:r>
            <a:r>
              <a:rPr lang="en-GB" sz="3200" dirty="0" smtClean="0"/>
              <a:t>. - </a:t>
            </a:r>
            <a:r>
              <a:rPr lang="en-GB" sz="3200" dirty="0" err="1" smtClean="0"/>
              <a:t>veljača</a:t>
            </a:r>
            <a:r>
              <a:rPr lang="en-GB" sz="3200" dirty="0" smtClean="0"/>
              <a:t> 2016.)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graphicFrame>
        <p:nvGraphicFramePr>
          <p:cNvPr id="6" name="Grafikon 5"/>
          <p:cNvGraphicFramePr/>
          <p:nvPr/>
        </p:nvGraphicFramePr>
        <p:xfrm>
          <a:off x="428596" y="1571612"/>
          <a:ext cx="7858180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5143512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Iz grafičkih prikaza naše dvije škole koje su udaljene oko 1 km, vidljivo je da nema značajnijih odstupanja u mjerenjima, što nam je bila i kontrola i potvrda da su podaci ispravni.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Najniže vrijednosti smo zabilježili u travnju i listopadu 2015. godine, kada je pH vrijednost kišnice bila 4 ( 8 dana), a pH vrijednost 5 smo izmjerili 4 puta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hr-H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jeni pravokutnik 5"/>
          <p:cNvSpPr/>
          <p:nvPr/>
        </p:nvSpPr>
        <p:spPr>
          <a:xfrm>
            <a:off x="428596" y="5715016"/>
            <a:ext cx="8001056" cy="78581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Zaobljeni pravokutnik 4"/>
          <p:cNvSpPr/>
          <p:nvPr/>
        </p:nvSpPr>
        <p:spPr>
          <a:xfrm>
            <a:off x="428596" y="2143116"/>
            <a:ext cx="8001056" cy="321471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b="1" dirty="0" smtClean="0"/>
              <a:t>2. Grafičke prikaze za koncentraciju </a:t>
            </a:r>
            <a:r>
              <a:rPr lang="hr-HR" sz="2800" b="1" dirty="0" err="1" smtClean="0"/>
              <a:t>sumporovodika</a:t>
            </a:r>
            <a:r>
              <a:rPr lang="hr-HR" sz="2800" b="1" dirty="0" smtClean="0"/>
              <a:t> izradili smo koristeći podatke s mjerne postaje za praćenje kakvoće zraka u Slavonskom Brodu</a:t>
            </a:r>
            <a:endParaRPr lang="hr-HR" sz="5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en-GB" dirty="0" err="1" smtClean="0"/>
              <a:t>Izlaganje</a:t>
            </a:r>
            <a:r>
              <a:rPr lang="en-GB" dirty="0" smtClean="0"/>
              <a:t> </a:t>
            </a:r>
            <a:r>
              <a:rPr lang="en-GB" dirty="0" err="1" smtClean="0"/>
              <a:t>niskim</a:t>
            </a:r>
            <a:r>
              <a:rPr lang="en-GB" dirty="0" smtClean="0"/>
              <a:t> </a:t>
            </a:r>
            <a:r>
              <a:rPr lang="en-GB" dirty="0" err="1" smtClean="0"/>
              <a:t>koncentracijam</a:t>
            </a:r>
            <a:r>
              <a:rPr lang="hr-HR" dirty="0" smtClean="0"/>
              <a:t>a</a:t>
            </a:r>
            <a:r>
              <a:rPr lang="en-GB" dirty="0" smtClean="0"/>
              <a:t> </a:t>
            </a:r>
            <a:r>
              <a:rPr lang="en-GB" dirty="0" err="1" smtClean="0"/>
              <a:t>sumporovodika</a:t>
            </a:r>
            <a:r>
              <a:rPr lang="en-GB" dirty="0" smtClean="0"/>
              <a:t> </a:t>
            </a:r>
            <a:r>
              <a:rPr lang="en-GB" dirty="0" err="1" smtClean="0"/>
              <a:t>može</a:t>
            </a:r>
            <a:r>
              <a:rPr lang="en-GB" dirty="0" smtClean="0"/>
              <a:t> </a:t>
            </a:r>
            <a:r>
              <a:rPr lang="en-GB" dirty="0" err="1" smtClean="0"/>
              <a:t>izazvati</a:t>
            </a:r>
            <a:r>
              <a:rPr lang="en-GB" dirty="0" smtClean="0"/>
              <a:t> </a:t>
            </a:r>
            <a:r>
              <a:rPr lang="en-GB" dirty="0" err="1" smtClean="0"/>
              <a:t>iritaciju</a:t>
            </a:r>
            <a:r>
              <a:rPr lang="en-GB" dirty="0" smtClean="0"/>
              <a:t> </a:t>
            </a: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očiju</a:t>
            </a:r>
            <a:r>
              <a:rPr lang="en-GB" dirty="0" smtClean="0"/>
              <a:t>, </a:t>
            </a:r>
            <a:r>
              <a:rPr lang="en-GB" b="1" dirty="0" err="1" smtClean="0"/>
              <a:t>suho</a:t>
            </a:r>
            <a:r>
              <a:rPr lang="en-GB" b="1" dirty="0" smtClean="0"/>
              <a:t> </a:t>
            </a:r>
            <a:r>
              <a:rPr lang="en-GB" b="1" dirty="0" err="1" smtClean="0"/>
              <a:t>grlo</a:t>
            </a:r>
            <a:r>
              <a:rPr lang="en-GB" b="1" dirty="0" smtClean="0"/>
              <a:t> </a:t>
            </a:r>
            <a:r>
              <a:rPr lang="en-GB" b="1" dirty="0" err="1" smtClean="0"/>
              <a:t>i</a:t>
            </a:r>
            <a:r>
              <a:rPr lang="en-GB" b="1" dirty="0" smtClean="0"/>
              <a:t> </a:t>
            </a:r>
            <a:r>
              <a:rPr lang="en-GB" b="1" dirty="0" err="1" smtClean="0"/>
              <a:t>kašalj</a:t>
            </a:r>
            <a:r>
              <a:rPr lang="en-GB" b="1" dirty="0" smtClean="0"/>
              <a:t>, </a:t>
            </a:r>
            <a:r>
              <a:rPr lang="en-GB" b="1" dirty="0" err="1" smtClean="0"/>
              <a:t>kratak</a:t>
            </a:r>
            <a:r>
              <a:rPr lang="en-GB" b="1" dirty="0" smtClean="0"/>
              <a:t> </a:t>
            </a:r>
            <a:r>
              <a:rPr lang="en-GB" b="1" dirty="0" err="1" smtClean="0"/>
              <a:t>dah</a:t>
            </a:r>
            <a:r>
              <a:rPr lang="en-GB" b="1" dirty="0" smtClean="0"/>
              <a:t> </a:t>
            </a:r>
            <a:r>
              <a:rPr lang="en-GB" b="1" dirty="0" err="1" smtClean="0"/>
              <a:t>i</a:t>
            </a:r>
            <a:r>
              <a:rPr lang="en-GB" b="1" dirty="0" smtClean="0"/>
              <a:t> </a:t>
            </a:r>
            <a:r>
              <a:rPr lang="en-GB" b="1" dirty="0" err="1" smtClean="0"/>
              <a:t>nakupljanje</a:t>
            </a:r>
            <a:r>
              <a:rPr lang="en-GB" b="1" dirty="0" smtClean="0"/>
              <a:t> </a:t>
            </a:r>
            <a:r>
              <a:rPr lang="en-GB" b="1" dirty="0" err="1" smtClean="0"/>
              <a:t>tekućine</a:t>
            </a:r>
            <a:r>
              <a:rPr lang="en-GB" b="1" dirty="0" smtClean="0"/>
              <a:t> u </a:t>
            </a:r>
            <a:r>
              <a:rPr lang="en-GB" b="1" dirty="0" err="1" smtClean="0"/>
              <a:t>plućima</a:t>
            </a:r>
            <a:r>
              <a:rPr lang="en-GB" dirty="0" smtClean="0"/>
              <a:t>. </a:t>
            </a:r>
            <a:r>
              <a:rPr lang="en-GB" dirty="0" err="1" smtClean="0"/>
              <a:t>Ovi</a:t>
            </a:r>
            <a:r>
              <a:rPr lang="en-GB" dirty="0" smtClean="0"/>
              <a:t> </a:t>
            </a:r>
            <a:r>
              <a:rPr lang="en-GB" dirty="0" err="1" smtClean="0"/>
              <a:t>simptomi</a:t>
            </a:r>
            <a:r>
              <a:rPr lang="en-GB" dirty="0" smtClean="0"/>
              <a:t> </a:t>
            </a:r>
            <a:r>
              <a:rPr lang="en-GB" dirty="0" err="1" smtClean="0"/>
              <a:t>obično</a:t>
            </a:r>
            <a:r>
              <a:rPr lang="en-GB" dirty="0" smtClean="0"/>
              <a:t> </a:t>
            </a:r>
            <a:r>
              <a:rPr lang="en-GB" dirty="0" err="1" smtClean="0"/>
              <a:t>nestaju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nekoliko</a:t>
            </a:r>
            <a:r>
              <a:rPr lang="en-GB" dirty="0" smtClean="0"/>
              <a:t> </a:t>
            </a:r>
            <a:r>
              <a:rPr lang="en-GB" dirty="0" err="1" smtClean="0"/>
              <a:t>tjedana</a:t>
            </a:r>
            <a:r>
              <a:rPr lang="en-GB" dirty="0" smtClean="0"/>
              <a:t>. </a:t>
            </a:r>
            <a:r>
              <a:rPr lang="en-GB" dirty="0" err="1" smtClean="0"/>
              <a:t>Dugoročno</a:t>
            </a:r>
            <a:r>
              <a:rPr lang="en-GB" dirty="0" smtClean="0"/>
              <a:t> </a:t>
            </a:r>
            <a:r>
              <a:rPr lang="en-GB" dirty="0" err="1" smtClean="0"/>
              <a:t>izlaganje</a:t>
            </a:r>
            <a:r>
              <a:rPr lang="en-GB" dirty="0" smtClean="0"/>
              <a:t> </a:t>
            </a:r>
            <a:r>
              <a:rPr lang="en-GB" dirty="0" err="1" smtClean="0"/>
              <a:t>niskim</a:t>
            </a:r>
            <a:r>
              <a:rPr lang="en-GB" dirty="0" smtClean="0"/>
              <a:t> </a:t>
            </a:r>
            <a:r>
              <a:rPr lang="en-GB" dirty="0" err="1" smtClean="0"/>
              <a:t>koncentracijama</a:t>
            </a:r>
            <a:r>
              <a:rPr lang="en-GB" dirty="0" smtClean="0"/>
              <a:t> </a:t>
            </a:r>
            <a:r>
              <a:rPr lang="en-GB" dirty="0" err="1" smtClean="0"/>
              <a:t>može</a:t>
            </a:r>
            <a:r>
              <a:rPr lang="en-GB" dirty="0" smtClean="0"/>
              <a:t> </a:t>
            </a:r>
            <a:r>
              <a:rPr lang="en-GB" dirty="0" err="1" smtClean="0"/>
              <a:t>prouzrokovati</a:t>
            </a:r>
            <a:r>
              <a:rPr lang="en-GB" dirty="0" smtClean="0"/>
              <a:t> </a:t>
            </a:r>
            <a:r>
              <a:rPr lang="en-GB" b="1" dirty="0" err="1" smtClean="0"/>
              <a:t>umor</a:t>
            </a:r>
            <a:r>
              <a:rPr lang="en-GB" b="1" dirty="0" smtClean="0"/>
              <a:t>, </a:t>
            </a:r>
            <a:r>
              <a:rPr lang="en-GB" b="1" dirty="0" err="1" smtClean="0"/>
              <a:t>gubitak</a:t>
            </a:r>
            <a:r>
              <a:rPr lang="en-GB" b="1" dirty="0" smtClean="0"/>
              <a:t> </a:t>
            </a:r>
            <a:r>
              <a:rPr lang="en-GB" b="1" dirty="0" err="1" smtClean="0"/>
              <a:t>apetita</a:t>
            </a:r>
            <a:r>
              <a:rPr lang="en-GB" b="1" dirty="0" smtClean="0"/>
              <a:t>, </a:t>
            </a:r>
            <a:r>
              <a:rPr lang="en-GB" b="1" dirty="0" err="1" smtClean="0"/>
              <a:t>glavobolje</a:t>
            </a:r>
            <a:r>
              <a:rPr lang="en-GB" b="1" dirty="0" smtClean="0"/>
              <a:t>, </a:t>
            </a:r>
            <a:r>
              <a:rPr lang="en-GB" b="1" dirty="0" err="1" smtClean="0"/>
              <a:t>slabljenje</a:t>
            </a:r>
            <a:r>
              <a:rPr lang="en-GB" b="1" dirty="0" smtClean="0"/>
              <a:t> </a:t>
            </a:r>
            <a:r>
              <a:rPr lang="en-GB" b="1" dirty="0" err="1" smtClean="0"/>
              <a:t>pamćenja</a:t>
            </a:r>
            <a:r>
              <a:rPr lang="en-GB" b="1" dirty="0" smtClean="0"/>
              <a:t> </a:t>
            </a:r>
            <a:r>
              <a:rPr lang="en-GB" b="1" dirty="0" err="1" smtClean="0"/>
              <a:t>i</a:t>
            </a:r>
            <a:r>
              <a:rPr lang="en-GB" b="1" dirty="0" smtClean="0"/>
              <a:t> </a:t>
            </a:r>
            <a:r>
              <a:rPr lang="en-GB" b="1" dirty="0" err="1" smtClean="0"/>
              <a:t>slične</a:t>
            </a:r>
            <a:r>
              <a:rPr lang="en-GB" b="1" dirty="0" smtClean="0"/>
              <a:t> </a:t>
            </a:r>
            <a:r>
              <a:rPr lang="en-GB" b="1" dirty="0" err="1" smtClean="0"/>
              <a:t>simptome</a:t>
            </a:r>
            <a:r>
              <a:rPr lang="en-GB" b="1" dirty="0" smtClean="0"/>
              <a:t>.</a:t>
            </a:r>
            <a:r>
              <a:rPr lang="en-GB" dirty="0" smtClean="0"/>
              <a:t> </a:t>
            </a:r>
            <a:r>
              <a:rPr lang="en-GB" dirty="0" err="1" smtClean="0"/>
              <a:t>Visoke</a:t>
            </a:r>
            <a:r>
              <a:rPr lang="en-GB" dirty="0" smtClean="0"/>
              <a:t> </a:t>
            </a:r>
            <a:r>
              <a:rPr lang="en-GB" dirty="0" err="1" smtClean="0"/>
              <a:t>koncentracije</a:t>
            </a:r>
            <a:r>
              <a:rPr lang="en-GB" dirty="0" smtClean="0"/>
              <a:t> </a:t>
            </a:r>
            <a:r>
              <a:rPr lang="en-GB" dirty="0" err="1" smtClean="0"/>
              <a:t>od</a:t>
            </a:r>
            <a:r>
              <a:rPr lang="en-GB" dirty="0" smtClean="0"/>
              <a:t> </a:t>
            </a:r>
            <a:r>
              <a:rPr lang="en-GB" dirty="0" err="1" smtClean="0"/>
              <a:t>oko</a:t>
            </a:r>
            <a:r>
              <a:rPr lang="en-GB" dirty="0" smtClean="0"/>
              <a:t> 700-800 </a:t>
            </a:r>
            <a:r>
              <a:rPr lang="en-GB" dirty="0" err="1" smtClean="0"/>
              <a:t>ppm</a:t>
            </a:r>
            <a:r>
              <a:rPr lang="en-GB" dirty="0" smtClean="0"/>
              <a:t> </a:t>
            </a:r>
            <a:r>
              <a:rPr lang="en-GB" dirty="0" err="1" smtClean="0"/>
              <a:t>mogu</a:t>
            </a:r>
            <a:r>
              <a:rPr lang="en-GB" dirty="0" smtClean="0"/>
              <a:t> </a:t>
            </a:r>
            <a:r>
              <a:rPr lang="en-GB" dirty="0" err="1" smtClean="0"/>
              <a:t>biti</a:t>
            </a:r>
            <a:r>
              <a:rPr lang="en-GB" dirty="0" smtClean="0"/>
              <a:t> </a:t>
            </a:r>
            <a:r>
              <a:rPr lang="hr-HR" b="1" dirty="0" smtClean="0"/>
              <a:t>smrtonosne</a:t>
            </a:r>
            <a:r>
              <a:rPr lang="en-GB" dirty="0" smtClean="0"/>
              <a:t> u </a:t>
            </a:r>
            <a:r>
              <a:rPr lang="en-GB" dirty="0" err="1" smtClean="0"/>
              <a:t>vrlo</a:t>
            </a:r>
            <a:r>
              <a:rPr lang="en-GB" dirty="0" smtClean="0"/>
              <a:t> </a:t>
            </a:r>
            <a:r>
              <a:rPr lang="en-GB" dirty="0" err="1" smtClean="0"/>
              <a:t>kratkom</a:t>
            </a:r>
            <a:r>
              <a:rPr lang="en-GB" dirty="0" smtClean="0"/>
              <a:t> </a:t>
            </a:r>
            <a:r>
              <a:rPr lang="en-GB" dirty="0" err="1" smtClean="0"/>
              <a:t>roku</a:t>
            </a:r>
            <a:r>
              <a:rPr lang="en-GB" dirty="0" smtClean="0"/>
              <a:t>. </a:t>
            </a:r>
            <a:endParaRPr lang="hr-HR" dirty="0" smtClean="0"/>
          </a:p>
          <a:p>
            <a:endParaRPr lang="hr-HR" dirty="0" smtClean="0"/>
          </a:p>
          <a:p>
            <a:r>
              <a:rPr lang="en-GB" dirty="0" err="1" smtClean="0"/>
              <a:t>Otrovnost</a:t>
            </a:r>
            <a:r>
              <a:rPr lang="en-GB" dirty="0" smtClean="0"/>
              <a:t> je </a:t>
            </a:r>
            <a:r>
              <a:rPr lang="en-GB" dirty="0" err="1" smtClean="0"/>
              <a:t>širokog</a:t>
            </a:r>
            <a:r>
              <a:rPr lang="en-GB" dirty="0" smtClean="0"/>
              <a:t> </a:t>
            </a:r>
            <a:r>
              <a:rPr lang="en-GB" dirty="0" err="1" smtClean="0"/>
              <a:t>spektra</a:t>
            </a:r>
            <a:r>
              <a:rPr lang="en-GB" dirty="0" smtClean="0"/>
              <a:t>, a </a:t>
            </a:r>
            <a:r>
              <a:rPr lang="en-GB" dirty="0" err="1" smtClean="0"/>
              <a:t>najveći</a:t>
            </a:r>
            <a:r>
              <a:rPr lang="en-GB" dirty="0" smtClean="0"/>
              <a:t> </a:t>
            </a:r>
            <a:r>
              <a:rPr lang="en-GB" dirty="0" err="1" smtClean="0"/>
              <a:t>utjecaj</a:t>
            </a:r>
            <a:r>
              <a:rPr lang="en-GB" dirty="0" smtClean="0"/>
              <a:t> </a:t>
            </a:r>
            <a:r>
              <a:rPr lang="en-GB" dirty="0" err="1" smtClean="0"/>
              <a:t>ima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 </a:t>
            </a:r>
            <a:r>
              <a:rPr lang="hr-HR" b="1" dirty="0" smtClean="0"/>
              <a:t>živčani sustav</a:t>
            </a:r>
            <a:r>
              <a:rPr lang="en-GB" dirty="0" smtClean="0"/>
              <a:t>.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 smtClean="0"/>
              <a:t>Tolerantna</a:t>
            </a:r>
            <a:r>
              <a:rPr lang="en-GB" sz="2800" dirty="0" smtClean="0"/>
              <a:t> </a:t>
            </a:r>
            <a:r>
              <a:rPr lang="en-GB" sz="2800" dirty="0" err="1" smtClean="0"/>
              <a:t>vrijednost</a:t>
            </a:r>
            <a:r>
              <a:rPr lang="en-GB" sz="2800" dirty="0" smtClean="0"/>
              <a:t> 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S-a je </a:t>
            </a:r>
            <a:r>
              <a:rPr lang="en-GB" sz="2800" dirty="0" err="1" smtClean="0"/>
              <a:t>deset</a:t>
            </a:r>
            <a:r>
              <a:rPr lang="en-GB" sz="2800" dirty="0" smtClean="0"/>
              <a:t>, a </a:t>
            </a:r>
            <a:r>
              <a:rPr lang="en-GB" sz="2800" dirty="0" err="1" smtClean="0"/>
              <a:t>granična</a:t>
            </a:r>
            <a:r>
              <a:rPr lang="en-GB" sz="2800" dirty="0" smtClean="0"/>
              <a:t> 5,5 </a:t>
            </a:r>
            <a:r>
              <a:rPr lang="hr-HR" sz="2800" dirty="0" err="1" smtClean="0"/>
              <a:t>μg</a:t>
            </a:r>
            <a:r>
              <a:rPr lang="hr-HR" sz="2800" dirty="0" smtClean="0"/>
              <a:t>/m</a:t>
            </a:r>
            <a:r>
              <a:rPr lang="hr-HR" sz="2800" baseline="30000" dirty="0" smtClean="0"/>
              <a:t>3</a:t>
            </a:r>
            <a:r>
              <a:rPr lang="en-GB" sz="2800" dirty="0" smtClean="0"/>
              <a:t>. </a:t>
            </a:r>
            <a:r>
              <a:rPr lang="hr-HR" sz="2800" dirty="0" smtClean="0"/>
              <a:t>I</a:t>
            </a:r>
            <a:r>
              <a:rPr lang="en-GB" sz="2800" dirty="0" smtClean="0"/>
              <a:t>z </a:t>
            </a:r>
            <a:r>
              <a:rPr lang="en-GB" sz="2800" dirty="0" err="1" smtClean="0"/>
              <a:t>priloženog</a:t>
            </a:r>
            <a:r>
              <a:rPr lang="en-GB" sz="2800" dirty="0" smtClean="0"/>
              <a:t> </a:t>
            </a:r>
            <a:r>
              <a:rPr lang="en-GB" sz="2800" dirty="0" err="1" smtClean="0"/>
              <a:t>grafikona</a:t>
            </a:r>
            <a:r>
              <a:rPr lang="en-GB" sz="2800" dirty="0" smtClean="0"/>
              <a:t> </a:t>
            </a:r>
            <a:r>
              <a:rPr lang="en-GB" sz="2800" dirty="0" err="1" smtClean="0"/>
              <a:t>vidimo</a:t>
            </a:r>
            <a:r>
              <a:rPr lang="en-GB" sz="2800" dirty="0" smtClean="0"/>
              <a:t> </a:t>
            </a:r>
            <a:r>
              <a:rPr lang="en-GB" sz="2800" dirty="0" err="1" smtClean="0"/>
              <a:t>da</a:t>
            </a:r>
            <a:r>
              <a:rPr lang="en-GB" sz="2800" dirty="0" smtClean="0"/>
              <a:t> </a:t>
            </a:r>
            <a:r>
              <a:rPr lang="en-GB" sz="2800" dirty="0" err="1" smtClean="0"/>
              <a:t>su</a:t>
            </a:r>
            <a:r>
              <a:rPr lang="en-GB" sz="2800" dirty="0" smtClean="0"/>
              <a:t> bile </a:t>
            </a:r>
            <a:r>
              <a:rPr lang="en-GB" sz="2800" dirty="0" err="1" smtClean="0"/>
              <a:t>česte</a:t>
            </a:r>
            <a:r>
              <a:rPr lang="en-GB" sz="2800" dirty="0" smtClean="0"/>
              <a:t> </a:t>
            </a:r>
            <a:r>
              <a:rPr lang="en-GB" sz="2800" dirty="0" err="1" smtClean="0"/>
              <a:t>granične</a:t>
            </a:r>
            <a:r>
              <a:rPr lang="en-GB" sz="2800" dirty="0" smtClean="0"/>
              <a:t> </a:t>
            </a:r>
            <a:r>
              <a:rPr lang="en-GB" sz="2800" dirty="0" err="1" smtClean="0"/>
              <a:t>vrijednosti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prekoračenja</a:t>
            </a:r>
            <a:r>
              <a:rPr lang="en-GB" sz="2800" dirty="0" smtClean="0"/>
              <a:t>. </a:t>
            </a:r>
            <a:endParaRPr lang="hr-HR" sz="2800" dirty="0"/>
          </a:p>
        </p:txBody>
      </p:sp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>
          <a:blip r:embed="rId2" cstate="print"/>
          <a:srcRect l="7948" t="56879" r="9921" b="5556"/>
          <a:stretch>
            <a:fillRect/>
          </a:stretch>
        </p:blipFill>
        <p:spPr bwMode="auto">
          <a:xfrm>
            <a:off x="0" y="1857364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428596" y="5357826"/>
            <a:ext cx="80010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Dnevne</a:t>
            </a:r>
            <a:r>
              <a:rPr lang="en-GB" sz="2000" dirty="0" smtClean="0"/>
              <a:t> </a:t>
            </a:r>
            <a:r>
              <a:rPr lang="en-GB" sz="2000" dirty="0" err="1" smtClean="0"/>
              <a:t>vrijednosti</a:t>
            </a:r>
            <a:r>
              <a:rPr lang="en-GB" sz="2000" dirty="0" smtClean="0"/>
              <a:t> </a:t>
            </a:r>
            <a:r>
              <a:rPr lang="en-GB" sz="2000" dirty="0" err="1" smtClean="0"/>
              <a:t>koncentracije</a:t>
            </a:r>
            <a:r>
              <a:rPr lang="hr-HR" sz="2000" dirty="0" smtClean="0"/>
              <a:t> </a:t>
            </a:r>
            <a:r>
              <a:rPr lang="hr-HR" sz="2000" dirty="0" err="1" smtClean="0"/>
              <a:t>sumporovodika</a:t>
            </a:r>
            <a:r>
              <a:rPr lang="hr-HR" sz="2000" dirty="0" smtClean="0"/>
              <a:t>(</a:t>
            </a:r>
            <a:r>
              <a:rPr lang="hr-HR" sz="2000" dirty="0" err="1" smtClean="0"/>
              <a:t>μg</a:t>
            </a:r>
            <a:r>
              <a:rPr lang="hr-HR" sz="2000" dirty="0" smtClean="0"/>
              <a:t>/m</a:t>
            </a:r>
            <a:r>
              <a:rPr lang="hr-HR" sz="2000" baseline="30000" dirty="0" smtClean="0"/>
              <a:t>3</a:t>
            </a:r>
            <a:r>
              <a:rPr lang="hr-HR" sz="2000" dirty="0" smtClean="0"/>
              <a:t>) </a:t>
            </a:r>
            <a:r>
              <a:rPr lang="en-GB" sz="2000" dirty="0" err="1" smtClean="0"/>
              <a:t>preuzete</a:t>
            </a:r>
            <a:r>
              <a:rPr lang="en-GB" sz="2000" dirty="0" smtClean="0"/>
              <a:t> </a:t>
            </a:r>
            <a:r>
              <a:rPr lang="en-GB" sz="2000" dirty="0" err="1" smtClean="0"/>
              <a:t>sa</a:t>
            </a:r>
            <a:r>
              <a:rPr lang="en-GB" sz="2000" dirty="0" smtClean="0"/>
              <a:t> </a:t>
            </a:r>
            <a:r>
              <a:rPr lang="en-GB" sz="2000" dirty="0" err="1" smtClean="0"/>
              <a:t>mjerne</a:t>
            </a:r>
            <a:r>
              <a:rPr lang="en-GB" sz="2000" dirty="0" smtClean="0"/>
              <a:t> </a:t>
            </a:r>
            <a:r>
              <a:rPr lang="en-GB" sz="2000" dirty="0" err="1" smtClean="0"/>
              <a:t>postaje</a:t>
            </a:r>
            <a:r>
              <a:rPr lang="en-GB" sz="2000" dirty="0" smtClean="0"/>
              <a:t> u </a:t>
            </a:r>
            <a:r>
              <a:rPr lang="en-GB" sz="2000" dirty="0" err="1" smtClean="0"/>
              <a:t>Slavonskom</a:t>
            </a:r>
            <a:r>
              <a:rPr lang="en-GB" sz="2000" dirty="0" smtClean="0"/>
              <a:t> </a:t>
            </a:r>
            <a:r>
              <a:rPr lang="en-GB" sz="2000" dirty="0" err="1" smtClean="0"/>
              <a:t>Brodu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razdoblje</a:t>
            </a:r>
            <a:r>
              <a:rPr lang="en-GB" sz="2000" dirty="0" smtClean="0"/>
              <a:t> </a:t>
            </a:r>
            <a:r>
              <a:rPr lang="en-GB" sz="2000" dirty="0" err="1" smtClean="0"/>
              <a:t>od</a:t>
            </a:r>
            <a:r>
              <a:rPr lang="en-GB" sz="2000" dirty="0" smtClean="0"/>
              <a:t> </a:t>
            </a:r>
            <a:r>
              <a:rPr lang="hr-HR" sz="2000" dirty="0" smtClean="0"/>
              <a:t>1.9.2015.-22.4.2016.</a:t>
            </a:r>
            <a:r>
              <a:rPr lang="en-GB" sz="2000" dirty="0" smtClean="0"/>
              <a:t> </a:t>
            </a:r>
            <a:r>
              <a:rPr lang="en-GB" sz="2000" dirty="0" err="1" smtClean="0"/>
              <a:t>godine</a:t>
            </a:r>
            <a:endParaRPr lang="hr-HR" sz="2000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U tablici su prikazani datumi kada su srednje dnevne koncentracije </a:t>
            </a:r>
            <a:r>
              <a:rPr lang="hr-HR" sz="3200" dirty="0" err="1" smtClean="0"/>
              <a:t>sumporovodika</a:t>
            </a:r>
            <a:r>
              <a:rPr lang="hr-HR" sz="3200" dirty="0" smtClean="0"/>
              <a:t> bile veće od </a:t>
            </a:r>
            <a:r>
              <a:rPr lang="hr-HR" sz="3200" dirty="0" err="1" smtClean="0"/>
              <a:t>dozvoljnih</a:t>
            </a:r>
            <a:r>
              <a:rPr lang="hr-HR" sz="3200" dirty="0" smtClean="0"/>
              <a:t> (5,5 </a:t>
            </a:r>
            <a:r>
              <a:rPr lang="hr-HR" sz="3200" dirty="0" err="1" smtClean="0"/>
              <a:t>μg</a:t>
            </a:r>
            <a:r>
              <a:rPr lang="hr-HR" sz="3200" dirty="0" smtClean="0"/>
              <a:t>/m</a:t>
            </a:r>
            <a:r>
              <a:rPr lang="hr-HR" sz="3200" baseline="30000" dirty="0" smtClean="0"/>
              <a:t>3</a:t>
            </a:r>
            <a:r>
              <a:rPr lang="hr-HR" sz="3200" dirty="0" smtClean="0"/>
              <a:t>).</a:t>
            </a:r>
            <a:endParaRPr lang="hr-HR" sz="3200" dirty="0"/>
          </a:p>
        </p:txBody>
      </p:sp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>
          <a:blip r:embed="rId2" cstate="print"/>
          <a:srcRect l="7782" t="53175" r="61589" b="5556"/>
          <a:stretch>
            <a:fillRect/>
          </a:stretch>
        </p:blipFill>
        <p:spPr bwMode="auto">
          <a:xfrm>
            <a:off x="214282" y="2000240"/>
            <a:ext cx="464347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5143504" y="2000240"/>
            <a:ext cx="37862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Prikaz</a:t>
            </a:r>
            <a:r>
              <a:rPr lang="en-GB" sz="2400" dirty="0" smtClean="0"/>
              <a:t> </a:t>
            </a:r>
            <a:r>
              <a:rPr lang="en-GB" sz="2400" dirty="0" err="1" smtClean="0"/>
              <a:t>prosječnih</a:t>
            </a:r>
            <a:r>
              <a:rPr lang="en-GB" sz="2400" dirty="0" smtClean="0"/>
              <a:t> </a:t>
            </a:r>
            <a:r>
              <a:rPr lang="en-GB" sz="2400" dirty="0" err="1" smtClean="0"/>
              <a:t>dnevnih</a:t>
            </a:r>
            <a:r>
              <a:rPr lang="en-GB" sz="2400" dirty="0" smtClean="0"/>
              <a:t> </a:t>
            </a:r>
            <a:r>
              <a:rPr lang="en-GB" sz="2400" dirty="0" err="1" smtClean="0"/>
              <a:t>prekoračenja</a:t>
            </a:r>
            <a:r>
              <a:rPr lang="en-GB" sz="2400" dirty="0" smtClean="0"/>
              <a:t> </a:t>
            </a:r>
            <a:r>
              <a:rPr lang="en-GB" sz="2400" dirty="0" err="1" smtClean="0"/>
              <a:t>graničnih</a:t>
            </a:r>
            <a:r>
              <a:rPr lang="en-GB" sz="2400" dirty="0" smtClean="0"/>
              <a:t> </a:t>
            </a:r>
            <a:r>
              <a:rPr lang="en-GB" sz="2400" dirty="0" err="1" smtClean="0"/>
              <a:t>vrijednosti</a:t>
            </a:r>
            <a:r>
              <a:rPr lang="en-GB" sz="2400" dirty="0" smtClean="0"/>
              <a:t> </a:t>
            </a:r>
            <a:r>
              <a:rPr lang="en-GB" sz="2400" dirty="0" err="1" smtClean="0"/>
              <a:t>sumporovodika</a:t>
            </a:r>
            <a:r>
              <a:rPr lang="en-GB" sz="2400" dirty="0" smtClean="0"/>
              <a:t> </a:t>
            </a:r>
            <a:r>
              <a:rPr lang="en-GB" sz="2400" dirty="0" err="1" smtClean="0"/>
              <a:t>po</a:t>
            </a:r>
            <a:r>
              <a:rPr lang="en-GB" sz="2400" dirty="0" smtClean="0"/>
              <a:t> </a:t>
            </a:r>
            <a:r>
              <a:rPr lang="en-GB" sz="2400" dirty="0" err="1" smtClean="0"/>
              <a:t>danima</a:t>
            </a:r>
            <a:endParaRPr lang="hr-HR" sz="2400" dirty="0" smtClean="0"/>
          </a:p>
          <a:p>
            <a:r>
              <a:rPr lang="en-GB" sz="2400" dirty="0" smtClean="0"/>
              <a:t> </a:t>
            </a:r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r>
              <a:rPr lang="en-GB" sz="2400" dirty="0" err="1" smtClean="0"/>
              <a:t>Broj</a:t>
            </a:r>
            <a:r>
              <a:rPr lang="en-GB" sz="2400" dirty="0" smtClean="0"/>
              <a:t> </a:t>
            </a:r>
            <a:r>
              <a:rPr lang="hr-HR" sz="2400" dirty="0" smtClean="0"/>
              <a:t>dana </a:t>
            </a:r>
            <a:r>
              <a:rPr lang="en-GB" sz="2400" dirty="0" err="1" smtClean="0"/>
              <a:t>prekoračenja</a:t>
            </a:r>
            <a:r>
              <a:rPr lang="en-GB" sz="2400" dirty="0" smtClean="0"/>
              <a:t> </a:t>
            </a:r>
            <a:r>
              <a:rPr lang="en-GB" sz="2400" dirty="0" err="1" smtClean="0"/>
              <a:t>granične</a:t>
            </a:r>
            <a:r>
              <a:rPr lang="en-GB" sz="2400" dirty="0" smtClean="0"/>
              <a:t> </a:t>
            </a:r>
            <a:r>
              <a:rPr lang="en-GB" sz="2400" dirty="0" err="1" smtClean="0"/>
              <a:t>vrijednosti</a:t>
            </a:r>
            <a:r>
              <a:rPr lang="en-GB" sz="2400" dirty="0" smtClean="0"/>
              <a:t>:  11</a:t>
            </a:r>
            <a:endParaRPr lang="hr-HR" sz="2400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b="1" dirty="0" smtClean="0"/>
              <a:t>Satne</a:t>
            </a:r>
            <a:r>
              <a:rPr lang="en-GB" sz="2800" dirty="0" smtClean="0"/>
              <a:t> </a:t>
            </a:r>
            <a:r>
              <a:rPr lang="en-GB" sz="2800" dirty="0" err="1" smtClean="0"/>
              <a:t>vrijednosti</a:t>
            </a:r>
            <a:r>
              <a:rPr lang="en-GB" sz="2800" dirty="0" smtClean="0"/>
              <a:t> </a:t>
            </a:r>
            <a:r>
              <a:rPr lang="en-GB" sz="2800" b="1" dirty="0" err="1" smtClean="0"/>
              <a:t>koncentracije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sumporovodika</a:t>
            </a:r>
            <a:r>
              <a:rPr lang="hr-HR" sz="2800" dirty="0" smtClean="0"/>
              <a:t>(</a:t>
            </a:r>
            <a:r>
              <a:rPr lang="hr-HR" sz="2800" dirty="0" err="1" smtClean="0"/>
              <a:t>μg</a:t>
            </a:r>
            <a:r>
              <a:rPr lang="hr-HR" sz="2800" dirty="0" smtClean="0"/>
              <a:t>/m</a:t>
            </a:r>
            <a:r>
              <a:rPr lang="hr-HR" sz="2800" baseline="30000" dirty="0" smtClean="0"/>
              <a:t>3</a:t>
            </a:r>
            <a:r>
              <a:rPr lang="hr-HR" sz="2800" dirty="0" smtClean="0"/>
              <a:t>) </a:t>
            </a:r>
            <a:r>
              <a:rPr lang="en-GB" sz="2800" dirty="0" err="1" smtClean="0"/>
              <a:t>preuzete</a:t>
            </a:r>
            <a:r>
              <a:rPr lang="en-GB" sz="2800" dirty="0" smtClean="0"/>
              <a:t> </a:t>
            </a:r>
            <a:r>
              <a:rPr lang="en-GB" sz="2800" dirty="0" err="1" smtClean="0"/>
              <a:t>sa</a:t>
            </a:r>
            <a:r>
              <a:rPr lang="en-GB" sz="2800" dirty="0" smtClean="0"/>
              <a:t> </a:t>
            </a:r>
            <a:r>
              <a:rPr lang="en-GB" sz="2800" dirty="0" err="1" smtClean="0"/>
              <a:t>mjerne</a:t>
            </a:r>
            <a:r>
              <a:rPr lang="en-GB" sz="2800" dirty="0" smtClean="0"/>
              <a:t> </a:t>
            </a:r>
            <a:r>
              <a:rPr lang="en-GB" sz="2800" dirty="0" err="1" smtClean="0"/>
              <a:t>postaje</a:t>
            </a:r>
            <a:r>
              <a:rPr lang="en-GB" sz="2800" dirty="0" smtClean="0"/>
              <a:t> u </a:t>
            </a:r>
            <a:r>
              <a:rPr lang="en-GB" sz="2800" dirty="0" err="1" smtClean="0"/>
              <a:t>Slavonskom</a:t>
            </a:r>
            <a:r>
              <a:rPr lang="en-GB" sz="2800" dirty="0" smtClean="0"/>
              <a:t> </a:t>
            </a:r>
            <a:r>
              <a:rPr lang="en-GB" sz="2800" dirty="0" err="1" smtClean="0"/>
              <a:t>Brodu</a:t>
            </a:r>
            <a:r>
              <a:rPr lang="en-GB" sz="2800" dirty="0" smtClean="0"/>
              <a:t> </a:t>
            </a:r>
            <a:r>
              <a:rPr lang="en-GB" sz="2800" dirty="0" err="1" smtClean="0"/>
              <a:t>za</a:t>
            </a:r>
            <a:r>
              <a:rPr lang="en-GB" sz="2800" dirty="0" smtClean="0"/>
              <a:t> </a:t>
            </a:r>
            <a:r>
              <a:rPr lang="en-GB" sz="2800" dirty="0" err="1" smtClean="0"/>
              <a:t>razdoblje</a:t>
            </a:r>
            <a:r>
              <a:rPr lang="en-GB" sz="2800" dirty="0" smtClean="0"/>
              <a:t> </a:t>
            </a:r>
            <a:r>
              <a:rPr lang="en-GB" sz="2800" dirty="0" err="1" smtClean="0"/>
              <a:t>od</a:t>
            </a:r>
            <a:r>
              <a:rPr lang="en-GB" sz="2800" dirty="0" smtClean="0"/>
              <a:t> </a:t>
            </a:r>
            <a:r>
              <a:rPr lang="hr-HR" sz="2800" dirty="0" smtClean="0"/>
              <a:t>1.4.2016.-22.4.2016.</a:t>
            </a:r>
            <a:r>
              <a:rPr lang="en-GB" sz="2800" dirty="0" smtClean="0"/>
              <a:t> </a:t>
            </a:r>
            <a:r>
              <a:rPr lang="en-GB" sz="2800" dirty="0" err="1" smtClean="0"/>
              <a:t>godine</a:t>
            </a:r>
            <a:endParaRPr lang="hr-HR" sz="2800" dirty="0"/>
          </a:p>
        </p:txBody>
      </p:sp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>
          <a:blip r:embed="rId2" cstate="print"/>
          <a:srcRect l="8004" t="54402" r="8876" b="9481"/>
          <a:stretch>
            <a:fillRect/>
          </a:stretch>
        </p:blipFill>
        <p:spPr bwMode="auto">
          <a:xfrm>
            <a:off x="0" y="1928802"/>
            <a:ext cx="900115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428596" y="5572140"/>
            <a:ext cx="80724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Satni izvorni podaci </a:t>
            </a:r>
            <a:r>
              <a:rPr lang="hr-HR" sz="2400" dirty="0" err="1" smtClean="0"/>
              <a:t>sumporovodika</a:t>
            </a:r>
            <a:r>
              <a:rPr lang="hr-HR" sz="2400" dirty="0" smtClean="0"/>
              <a:t> s mjerne postaje Slavonski Brod za period 20.1.2016.-10.2.2016.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Autofit/>
          </a:bodyPr>
          <a:lstStyle/>
          <a:p>
            <a:r>
              <a:rPr lang="hr-HR" sz="3200" dirty="0" smtClean="0"/>
              <a:t>Satni izvorni podaci </a:t>
            </a:r>
            <a:r>
              <a:rPr lang="hr-HR" sz="3200" dirty="0" err="1" smtClean="0"/>
              <a:t>sumporovodika</a:t>
            </a:r>
            <a:r>
              <a:rPr lang="hr-HR" sz="3200" dirty="0" smtClean="0"/>
              <a:t> s mjerne postaje Slavonski Brod za period 1.4.2016.-21.4.2016.</a:t>
            </a:r>
            <a:endParaRPr lang="hr-HR" sz="3200" dirty="0"/>
          </a:p>
        </p:txBody>
      </p:sp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>
          <a:blip r:embed="rId2" cstate="print"/>
          <a:srcRect l="7423" t="62650" r="9990" b="5270"/>
          <a:stretch>
            <a:fillRect/>
          </a:stretch>
        </p:blipFill>
        <p:spPr bwMode="auto">
          <a:xfrm>
            <a:off x="323528" y="2348880"/>
            <a:ext cx="82089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jeni pravokutnik 5"/>
          <p:cNvSpPr/>
          <p:nvPr/>
        </p:nvSpPr>
        <p:spPr>
          <a:xfrm>
            <a:off x="357158" y="5929330"/>
            <a:ext cx="4357718" cy="71438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 smtClean="0"/>
              <a:t>Istražili smo satna prekoračenja (za vrijednost preko 30μg/m</a:t>
            </a:r>
            <a:r>
              <a:rPr lang="hr-HR" sz="4000" baseline="30000" dirty="0" smtClean="0"/>
              <a:t>3</a:t>
            </a:r>
            <a:r>
              <a:rPr lang="hr-HR" sz="4000" dirty="0" smtClean="0"/>
              <a:t>) po danima</a:t>
            </a:r>
            <a:endParaRPr lang="hr-HR" sz="4000" dirty="0"/>
          </a:p>
        </p:txBody>
      </p:sp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>
          <a:blip r:embed="rId2" cstate="print"/>
          <a:srcRect l="4140" t="46297" r="4802" b="5556"/>
          <a:stretch>
            <a:fillRect/>
          </a:stretch>
        </p:blipFill>
        <p:spPr bwMode="auto">
          <a:xfrm>
            <a:off x="428596" y="2000240"/>
            <a:ext cx="8258204" cy="348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285720" y="5380672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Prikaz satnih prekoračenja </a:t>
            </a:r>
            <a:r>
              <a:rPr lang="hr-HR" dirty="0" err="1" smtClean="0"/>
              <a:t>sumporovodika</a:t>
            </a:r>
            <a:r>
              <a:rPr lang="hr-HR" dirty="0" smtClean="0"/>
              <a:t> većih od 30 </a:t>
            </a:r>
            <a:r>
              <a:rPr lang="hr-HR" dirty="0" err="1" smtClean="0"/>
              <a:t>μg</a:t>
            </a:r>
            <a:r>
              <a:rPr lang="hr-HR" dirty="0" smtClean="0"/>
              <a:t>/m</a:t>
            </a:r>
            <a:r>
              <a:rPr lang="hr-HR" baseline="30000" dirty="0" smtClean="0"/>
              <a:t>3</a:t>
            </a:r>
            <a:r>
              <a:rPr lang="hr-HR" dirty="0" smtClean="0"/>
              <a:t>  po danima </a:t>
            </a:r>
          </a:p>
          <a:p>
            <a:r>
              <a:rPr lang="hr-HR" dirty="0" smtClean="0"/>
              <a:t> </a:t>
            </a:r>
          </a:p>
          <a:p>
            <a:r>
              <a:rPr lang="en-GB" dirty="0" err="1" smtClean="0"/>
              <a:t>Maksimalna</a:t>
            </a:r>
            <a:r>
              <a:rPr lang="en-GB" dirty="0" smtClean="0"/>
              <a:t> </a:t>
            </a:r>
            <a:r>
              <a:rPr lang="en-GB" dirty="0" err="1" smtClean="0"/>
              <a:t>vrijednost</a:t>
            </a:r>
            <a:r>
              <a:rPr lang="en-GB" dirty="0" smtClean="0"/>
              <a:t>: </a:t>
            </a:r>
            <a:r>
              <a:rPr lang="en-GB" b="1" dirty="0" smtClean="0"/>
              <a:t>84,363</a:t>
            </a:r>
            <a:r>
              <a:rPr lang="hr-HR" dirty="0" err="1" smtClean="0"/>
              <a:t>μg</a:t>
            </a:r>
            <a:r>
              <a:rPr lang="hr-HR" dirty="0" smtClean="0"/>
              <a:t>/m</a:t>
            </a:r>
            <a:r>
              <a:rPr lang="hr-HR" baseline="30000" dirty="0" smtClean="0"/>
              <a:t>3</a:t>
            </a:r>
            <a:endParaRPr lang="hr-HR" dirty="0" smtClean="0"/>
          </a:p>
          <a:p>
            <a:r>
              <a:rPr lang="en-GB" dirty="0" err="1" smtClean="0"/>
              <a:t>Broj</a:t>
            </a:r>
            <a:r>
              <a:rPr lang="en-GB" dirty="0" smtClean="0"/>
              <a:t> </a:t>
            </a:r>
            <a:r>
              <a:rPr lang="en-GB" dirty="0" err="1" smtClean="0"/>
              <a:t>prekoračenja</a:t>
            </a:r>
            <a:r>
              <a:rPr lang="en-GB" dirty="0" smtClean="0"/>
              <a:t> </a:t>
            </a:r>
            <a:r>
              <a:rPr lang="en-GB" dirty="0" err="1" smtClean="0"/>
              <a:t>granične</a:t>
            </a:r>
            <a:r>
              <a:rPr lang="en-GB" dirty="0" smtClean="0"/>
              <a:t> </a:t>
            </a:r>
            <a:r>
              <a:rPr lang="en-GB" dirty="0" err="1" smtClean="0"/>
              <a:t>vrijednosti</a:t>
            </a:r>
            <a:r>
              <a:rPr lang="en-GB" dirty="0" smtClean="0"/>
              <a:t>: 176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jeni pravokutnik 5"/>
          <p:cNvSpPr/>
          <p:nvPr/>
        </p:nvSpPr>
        <p:spPr>
          <a:xfrm>
            <a:off x="500034" y="5643578"/>
            <a:ext cx="8215370" cy="107157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Zaobljeni pravokutnik 4"/>
          <p:cNvSpPr/>
          <p:nvPr/>
        </p:nvSpPr>
        <p:spPr>
          <a:xfrm>
            <a:off x="428596" y="4286256"/>
            <a:ext cx="8215370" cy="100013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Zaobljeni pravokutnik 3"/>
          <p:cNvSpPr/>
          <p:nvPr/>
        </p:nvSpPr>
        <p:spPr>
          <a:xfrm>
            <a:off x="428596" y="1643050"/>
            <a:ext cx="8143932" cy="228601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r-HR" sz="8000" b="1" dirty="0" smtClean="0"/>
              <a:t>!!!!</a:t>
            </a:r>
            <a:endParaRPr lang="hr-HR" sz="8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521495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U </a:t>
            </a:r>
            <a:r>
              <a:rPr lang="en-GB" sz="2400" dirty="0" err="1" smtClean="0"/>
              <a:t>promatranom</a:t>
            </a:r>
            <a:r>
              <a:rPr lang="en-GB" sz="2400" dirty="0" smtClean="0"/>
              <a:t> </a:t>
            </a:r>
            <a:r>
              <a:rPr lang="en-GB" sz="2400" dirty="0" err="1" smtClean="0"/>
              <a:t>periodu</a:t>
            </a:r>
            <a:r>
              <a:rPr lang="en-GB" sz="2400" dirty="0" smtClean="0"/>
              <a:t>, </a:t>
            </a:r>
            <a:r>
              <a:rPr lang="en-GB" sz="2400" dirty="0" err="1" smtClean="0"/>
              <a:t>od</a:t>
            </a:r>
            <a:r>
              <a:rPr lang="en-GB" sz="2400" dirty="0" smtClean="0"/>
              <a:t> 1.9.2015. do 21.4.2016. </a:t>
            </a:r>
            <a:r>
              <a:rPr lang="en-GB" sz="2400" dirty="0" err="1" smtClean="0"/>
              <a:t>godine</a:t>
            </a:r>
            <a:r>
              <a:rPr lang="en-GB" sz="2400" dirty="0" smtClean="0"/>
              <a:t> </a:t>
            </a:r>
            <a:r>
              <a:rPr lang="en-GB" sz="2400" dirty="0" err="1" smtClean="0"/>
              <a:t>podaci</a:t>
            </a:r>
            <a:r>
              <a:rPr lang="en-GB" sz="2400" dirty="0" smtClean="0"/>
              <a:t> </a:t>
            </a:r>
            <a:r>
              <a:rPr lang="en-GB" sz="2400" dirty="0" err="1" smtClean="0"/>
              <a:t>mjerne</a:t>
            </a:r>
            <a:r>
              <a:rPr lang="en-GB" sz="2400" dirty="0" smtClean="0"/>
              <a:t> </a:t>
            </a:r>
            <a:r>
              <a:rPr lang="en-GB" sz="2400" dirty="0" err="1" smtClean="0"/>
              <a:t>postaje</a:t>
            </a:r>
            <a:r>
              <a:rPr lang="en-GB" sz="2400" dirty="0" smtClean="0"/>
              <a:t> </a:t>
            </a:r>
            <a:r>
              <a:rPr lang="en-GB" sz="2400" dirty="0" err="1" smtClean="0"/>
              <a:t>za</a:t>
            </a:r>
            <a:r>
              <a:rPr lang="en-GB" sz="2400" dirty="0" smtClean="0"/>
              <a:t> </a:t>
            </a:r>
            <a:r>
              <a:rPr lang="en-GB" sz="2400" dirty="0" err="1" smtClean="0"/>
              <a:t>kakvoću</a:t>
            </a:r>
            <a:r>
              <a:rPr lang="en-GB" sz="2400" dirty="0" smtClean="0"/>
              <a:t> </a:t>
            </a:r>
            <a:r>
              <a:rPr lang="en-GB" sz="2400" dirty="0" err="1" smtClean="0"/>
              <a:t>zraka</a:t>
            </a:r>
            <a:r>
              <a:rPr lang="en-GB" sz="2400" dirty="0" smtClean="0"/>
              <a:t> u </a:t>
            </a:r>
            <a:r>
              <a:rPr lang="en-GB" sz="2400" dirty="0" err="1" smtClean="0"/>
              <a:t>Slavonskom</a:t>
            </a:r>
            <a:r>
              <a:rPr lang="en-GB" sz="2400" dirty="0" smtClean="0"/>
              <a:t> </a:t>
            </a:r>
            <a:r>
              <a:rPr lang="en-GB" sz="2400" dirty="0" err="1" smtClean="0"/>
              <a:t>Brodu</a:t>
            </a:r>
            <a:r>
              <a:rPr lang="en-GB" sz="2400" dirty="0" smtClean="0"/>
              <a:t> </a:t>
            </a:r>
            <a:r>
              <a:rPr lang="en-GB" sz="2400" dirty="0" err="1" smtClean="0"/>
              <a:t>pokazuju</a:t>
            </a:r>
            <a:r>
              <a:rPr lang="en-GB" sz="2400" dirty="0" smtClean="0"/>
              <a:t> </a:t>
            </a:r>
            <a:r>
              <a:rPr lang="en-GB" sz="2400" dirty="0" err="1" smtClean="0"/>
              <a:t>značajna</a:t>
            </a:r>
            <a:r>
              <a:rPr lang="en-GB" sz="2400" dirty="0" smtClean="0"/>
              <a:t> </a:t>
            </a:r>
            <a:r>
              <a:rPr lang="en-GB" sz="2400" dirty="0" err="1" smtClean="0"/>
              <a:t>prekoračenja</a:t>
            </a:r>
            <a:r>
              <a:rPr lang="en-GB" sz="2400" dirty="0" smtClean="0"/>
              <a:t> </a:t>
            </a:r>
            <a:r>
              <a:rPr lang="en-GB" sz="2400" dirty="0" err="1" smtClean="0"/>
              <a:t>sumporovodika</a:t>
            </a:r>
            <a:r>
              <a:rPr lang="en-GB" sz="2400" dirty="0" smtClean="0"/>
              <a:t>. U </a:t>
            </a:r>
            <a:r>
              <a:rPr lang="en-GB" sz="2400" dirty="0" err="1" smtClean="0"/>
              <a:t>navedenom</a:t>
            </a:r>
            <a:r>
              <a:rPr lang="en-GB" sz="2400" dirty="0" smtClean="0"/>
              <a:t> </a:t>
            </a:r>
            <a:r>
              <a:rPr lang="en-GB" sz="2400" dirty="0" err="1" smtClean="0"/>
              <a:t>peri</a:t>
            </a:r>
            <a:r>
              <a:rPr lang="hr-HR" sz="2400" dirty="0" smtClean="0"/>
              <a:t>o</a:t>
            </a:r>
            <a:r>
              <a:rPr lang="en-GB" sz="2400" dirty="0" smtClean="0"/>
              <a:t>du </a:t>
            </a:r>
            <a:r>
              <a:rPr lang="en-GB" sz="2400" dirty="0" err="1" smtClean="0"/>
              <a:t>su</a:t>
            </a:r>
            <a:r>
              <a:rPr lang="en-GB" sz="2400" dirty="0" smtClean="0"/>
              <a:t> </a:t>
            </a:r>
            <a:r>
              <a:rPr lang="en-GB" sz="2400" dirty="0" err="1" smtClean="0"/>
              <a:t>prosječna</a:t>
            </a:r>
            <a:r>
              <a:rPr lang="en-GB" sz="2400" dirty="0" smtClean="0"/>
              <a:t> </a:t>
            </a:r>
            <a:r>
              <a:rPr lang="en-GB" sz="2400" dirty="0" err="1" smtClean="0"/>
              <a:t>dnevna</a:t>
            </a:r>
            <a:r>
              <a:rPr lang="en-GB" sz="2400" dirty="0" smtClean="0"/>
              <a:t> </a:t>
            </a:r>
            <a:r>
              <a:rPr lang="en-GB" sz="2400" dirty="0" err="1" smtClean="0"/>
              <a:t>prekoračenja</a:t>
            </a:r>
            <a:r>
              <a:rPr lang="en-GB" sz="2400" dirty="0" smtClean="0"/>
              <a:t> </a:t>
            </a:r>
            <a:r>
              <a:rPr lang="en-GB" sz="2400" dirty="0" err="1" smtClean="0"/>
              <a:t>zabilježena</a:t>
            </a:r>
            <a:r>
              <a:rPr lang="en-GB" sz="2400" dirty="0" smtClean="0"/>
              <a:t> u 11 </a:t>
            </a:r>
            <a:r>
              <a:rPr lang="en-GB" sz="2400" dirty="0" err="1" smtClean="0"/>
              <a:t>dana</a:t>
            </a:r>
            <a:r>
              <a:rPr lang="en-GB" sz="2400" dirty="0" smtClean="0"/>
              <a:t>, </a:t>
            </a:r>
            <a:r>
              <a:rPr lang="en-GB" sz="2400" dirty="0" err="1" smtClean="0"/>
              <a:t>dok</a:t>
            </a:r>
            <a:r>
              <a:rPr lang="en-GB" sz="2400" dirty="0" smtClean="0"/>
              <a:t> </a:t>
            </a:r>
            <a:r>
              <a:rPr lang="en-GB" sz="2400" dirty="0" err="1" smtClean="0"/>
              <a:t>su</a:t>
            </a:r>
            <a:r>
              <a:rPr lang="en-GB" sz="2400" dirty="0" smtClean="0"/>
              <a:t> </a:t>
            </a:r>
            <a:r>
              <a:rPr lang="en-GB" sz="2400" dirty="0" err="1" smtClean="0"/>
              <a:t>satna</a:t>
            </a:r>
            <a:r>
              <a:rPr lang="en-GB" sz="2400" dirty="0" smtClean="0"/>
              <a:t> </a:t>
            </a:r>
            <a:r>
              <a:rPr lang="en-GB" sz="2400" dirty="0" err="1" smtClean="0"/>
              <a:t>granična</a:t>
            </a:r>
            <a:r>
              <a:rPr lang="en-GB" sz="2400" dirty="0" smtClean="0"/>
              <a:t> </a:t>
            </a:r>
            <a:r>
              <a:rPr lang="en-GB" sz="2400" dirty="0" err="1" smtClean="0"/>
              <a:t>prekoračenja</a:t>
            </a:r>
            <a:r>
              <a:rPr lang="en-GB" sz="2400" dirty="0" smtClean="0"/>
              <a:t> </a:t>
            </a:r>
            <a:r>
              <a:rPr lang="en-GB" sz="2400" dirty="0" err="1" smtClean="0"/>
              <a:t>vrijednosti</a:t>
            </a:r>
            <a:r>
              <a:rPr lang="en-GB" sz="2400" dirty="0" smtClean="0"/>
              <a:t> </a:t>
            </a:r>
            <a:r>
              <a:rPr lang="en-GB" sz="2400" dirty="0" err="1" smtClean="0"/>
              <a:t>bila</a:t>
            </a:r>
            <a:r>
              <a:rPr lang="en-GB" sz="2400" dirty="0" smtClean="0"/>
              <a:t> 176 </a:t>
            </a:r>
            <a:r>
              <a:rPr lang="en-GB" sz="2400" dirty="0" err="1" smtClean="0"/>
              <a:t>puta</a:t>
            </a:r>
            <a:r>
              <a:rPr lang="en-GB" sz="2400" dirty="0" smtClean="0"/>
              <a:t>. </a:t>
            </a:r>
            <a:endParaRPr lang="hr-HR" sz="2400" dirty="0" smtClean="0"/>
          </a:p>
          <a:p>
            <a:endParaRPr lang="hr-HR" sz="2400" dirty="0" smtClean="0"/>
          </a:p>
          <a:p>
            <a:r>
              <a:rPr lang="en-GB" sz="2400" dirty="0" smtClean="0"/>
              <a:t>8.2.2016. u 12,00 sati je </a:t>
            </a:r>
            <a:r>
              <a:rPr lang="en-GB" sz="2400" dirty="0" err="1" smtClean="0"/>
              <a:t>zabilježeno</a:t>
            </a:r>
            <a:r>
              <a:rPr lang="en-GB" sz="2400" dirty="0" smtClean="0"/>
              <a:t> </a:t>
            </a:r>
            <a:r>
              <a:rPr lang="en-GB" sz="2400" dirty="0" err="1" smtClean="0"/>
              <a:t>najveće</a:t>
            </a:r>
            <a:r>
              <a:rPr lang="en-GB" sz="2400" dirty="0" smtClean="0"/>
              <a:t> </a:t>
            </a:r>
            <a:r>
              <a:rPr lang="en-GB" sz="2400" dirty="0" err="1" smtClean="0"/>
              <a:t>prekoračenje</a:t>
            </a:r>
            <a:r>
              <a:rPr lang="en-GB" sz="2400" dirty="0" smtClean="0"/>
              <a:t> </a:t>
            </a:r>
            <a:r>
              <a:rPr lang="en-GB" sz="2400" dirty="0" err="1" smtClean="0"/>
              <a:t>od</a:t>
            </a:r>
            <a:r>
              <a:rPr lang="en-GB" sz="2400" dirty="0" smtClean="0"/>
              <a:t> </a:t>
            </a:r>
            <a:r>
              <a:rPr lang="en-GB" sz="2400" b="1" dirty="0" smtClean="0"/>
              <a:t>84,36</a:t>
            </a:r>
            <a:r>
              <a:rPr lang="hr-HR" sz="2400" b="1" dirty="0" smtClean="0"/>
              <a:t> </a:t>
            </a:r>
            <a:r>
              <a:rPr lang="hr-HR" sz="2400" dirty="0" err="1" smtClean="0"/>
              <a:t>μg</a:t>
            </a:r>
            <a:r>
              <a:rPr lang="hr-HR" sz="2400" dirty="0" smtClean="0"/>
              <a:t>/m</a:t>
            </a:r>
            <a:r>
              <a:rPr lang="hr-HR" sz="2400" baseline="30000" dirty="0" smtClean="0"/>
              <a:t>3</a:t>
            </a:r>
            <a:r>
              <a:rPr lang="en-GB" sz="2400" dirty="0" smtClean="0"/>
              <a:t>(</a:t>
            </a:r>
            <a:r>
              <a:rPr lang="en-GB" sz="2400" dirty="0" err="1" smtClean="0"/>
              <a:t>granična</a:t>
            </a:r>
            <a:r>
              <a:rPr lang="en-GB" sz="2400" dirty="0" smtClean="0"/>
              <a:t> </a:t>
            </a:r>
            <a:r>
              <a:rPr lang="en-GB" sz="2400" dirty="0" err="1" smtClean="0"/>
              <a:t>dozvoljena</a:t>
            </a:r>
            <a:r>
              <a:rPr lang="en-GB" sz="2400" dirty="0" smtClean="0"/>
              <a:t> </a:t>
            </a:r>
            <a:r>
              <a:rPr lang="en-GB" sz="2400" dirty="0" err="1" smtClean="0"/>
              <a:t>vrijednost</a:t>
            </a:r>
            <a:r>
              <a:rPr lang="en-GB" sz="2400" dirty="0" smtClean="0"/>
              <a:t> je 5,5</a:t>
            </a:r>
            <a:r>
              <a:rPr lang="hr-HR" sz="2400" dirty="0" smtClean="0"/>
              <a:t> </a:t>
            </a:r>
            <a:r>
              <a:rPr lang="hr-HR" sz="2400" dirty="0" err="1" smtClean="0"/>
              <a:t>μg</a:t>
            </a:r>
            <a:r>
              <a:rPr lang="hr-HR" sz="2400" dirty="0" smtClean="0"/>
              <a:t>/m</a:t>
            </a:r>
            <a:r>
              <a:rPr lang="hr-HR" sz="2400" baseline="30000" dirty="0" smtClean="0"/>
              <a:t>3</a:t>
            </a:r>
            <a:r>
              <a:rPr lang="en-GB" sz="2400" dirty="0" smtClean="0"/>
              <a:t>). </a:t>
            </a:r>
            <a:endParaRPr lang="hr-HR" sz="2400" dirty="0" smtClean="0"/>
          </a:p>
          <a:p>
            <a:endParaRPr lang="hr-HR" sz="2400" dirty="0" smtClean="0"/>
          </a:p>
          <a:p>
            <a:r>
              <a:rPr lang="en-GB" sz="2400" dirty="0" err="1" smtClean="0"/>
              <a:t>Pretpostavljamo</a:t>
            </a:r>
            <a:r>
              <a:rPr lang="en-GB" sz="2400" dirty="0" smtClean="0"/>
              <a:t> </a:t>
            </a:r>
            <a:r>
              <a:rPr lang="en-GB" sz="2400" dirty="0" err="1" smtClean="0"/>
              <a:t>da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stalno</a:t>
            </a:r>
            <a:r>
              <a:rPr lang="en-GB" sz="2400" dirty="0" smtClean="0"/>
              <a:t> </a:t>
            </a:r>
            <a:r>
              <a:rPr lang="en-GB" sz="2400" dirty="0" err="1" smtClean="0"/>
              <a:t>povišene</a:t>
            </a:r>
            <a:r>
              <a:rPr lang="en-GB" sz="2400" dirty="0" smtClean="0"/>
              <a:t> </a:t>
            </a:r>
            <a:r>
              <a:rPr lang="en-GB" sz="2400" dirty="0" err="1" smtClean="0"/>
              <a:t>koncentracije</a:t>
            </a:r>
            <a:r>
              <a:rPr lang="en-GB" sz="2400" dirty="0" smtClean="0"/>
              <a:t> </a:t>
            </a:r>
            <a:r>
              <a:rPr lang="en-GB" sz="2400" dirty="0" err="1" smtClean="0"/>
              <a:t>sumporovodika</a:t>
            </a:r>
            <a:r>
              <a:rPr lang="en-GB" sz="2400" dirty="0" smtClean="0"/>
              <a:t> </a:t>
            </a:r>
            <a:r>
              <a:rPr lang="en-GB" sz="2400" dirty="0" err="1" smtClean="0"/>
              <a:t>utječu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promjenu</a:t>
            </a:r>
            <a:r>
              <a:rPr lang="en-GB" sz="2400" dirty="0" smtClean="0"/>
              <a:t> pH </a:t>
            </a:r>
            <a:r>
              <a:rPr lang="en-GB" sz="2400" dirty="0" err="1" smtClean="0"/>
              <a:t>kiše</a:t>
            </a:r>
            <a:r>
              <a:rPr lang="en-GB" sz="2400" dirty="0" smtClean="0"/>
              <a:t> (a time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tla</a:t>
            </a:r>
            <a:r>
              <a:rPr lang="en-GB" sz="2400" dirty="0" smtClean="0"/>
              <a:t>), </a:t>
            </a:r>
            <a:r>
              <a:rPr lang="en-GB" sz="2400" dirty="0" err="1" smtClean="0"/>
              <a:t>što</a:t>
            </a:r>
            <a:r>
              <a:rPr lang="en-GB" sz="2400" dirty="0" smtClean="0"/>
              <a:t> </a:t>
            </a:r>
            <a:r>
              <a:rPr lang="en-GB" sz="2400" dirty="0" err="1" smtClean="0"/>
              <a:t>dovodi</a:t>
            </a:r>
            <a:r>
              <a:rPr lang="en-GB" sz="2400" dirty="0" smtClean="0"/>
              <a:t> do </a:t>
            </a:r>
            <a:r>
              <a:rPr lang="en-GB" sz="2400" dirty="0" err="1" smtClean="0"/>
              <a:t>promjena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jorgovanu</a:t>
            </a:r>
            <a:r>
              <a:rPr lang="en-GB" sz="2400" dirty="0" smtClean="0"/>
              <a:t>.</a:t>
            </a:r>
            <a:endParaRPr lang="hr-HR" sz="2400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utnik 4"/>
          <p:cNvSpPr/>
          <p:nvPr/>
        </p:nvSpPr>
        <p:spPr>
          <a:xfrm>
            <a:off x="500034" y="4429132"/>
            <a:ext cx="7929618" cy="78581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Zaobljeni pravokutnik 3"/>
          <p:cNvSpPr/>
          <p:nvPr/>
        </p:nvSpPr>
        <p:spPr>
          <a:xfrm>
            <a:off x="500034" y="1571612"/>
            <a:ext cx="6357982" cy="171451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UČENICI</a:t>
            </a:r>
            <a:r>
              <a:rPr lang="hr-HR" sz="2800" dirty="0" smtClean="0"/>
              <a:t>: Filip </a:t>
            </a:r>
            <a:r>
              <a:rPr lang="hr-HR" sz="2800" dirty="0" err="1" smtClean="0"/>
              <a:t>Domjanović</a:t>
            </a:r>
            <a:r>
              <a:rPr lang="hr-HR" sz="2800" dirty="0" smtClean="0"/>
              <a:t>, Domagoj Marić, Eugen Bašić, Maja Grabež, Lara </a:t>
            </a:r>
            <a:r>
              <a:rPr lang="hr-HR" sz="2800" dirty="0" err="1" smtClean="0"/>
              <a:t>Luketić</a:t>
            </a:r>
            <a:r>
              <a:rPr lang="hr-HR" sz="2800" dirty="0" smtClean="0"/>
              <a:t>, Dina Zorić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MENTORI</a:t>
            </a:r>
            <a:r>
              <a:rPr lang="hr-HR" sz="2800" dirty="0" smtClean="0"/>
              <a:t>: Jadranka Horvat i Maja Kocijan </a:t>
            </a:r>
            <a:r>
              <a:rPr lang="hr-HR" sz="2800" dirty="0" err="1" smtClean="0"/>
              <a:t>Lujić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utnik 4"/>
          <p:cNvSpPr/>
          <p:nvPr/>
        </p:nvSpPr>
        <p:spPr>
          <a:xfrm>
            <a:off x="5143504" y="2643182"/>
            <a:ext cx="3214710" cy="192882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b="1" dirty="0" smtClean="0"/>
              <a:t>3. Fotografije biljnih vrsta na kojima smo uočili promjene za koje pretpostavljamo da su nastale kao posljedica djelovanja kiselih kiša. </a:t>
            </a:r>
            <a:endParaRPr lang="hr-HR" sz="2800" dirty="0"/>
          </a:p>
        </p:txBody>
      </p:sp>
      <p:pic>
        <p:nvPicPr>
          <p:cNvPr id="4" name="Rezervirano mjesto sadržaja 3" descr="13023689_595863540577880_1417588238_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40854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niOkvir 5"/>
          <p:cNvSpPr txBox="1"/>
          <p:nvPr/>
        </p:nvSpPr>
        <p:spPr>
          <a:xfrm>
            <a:off x="5214942" y="3000372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Jorgovan u Brodskom </a:t>
            </a:r>
            <a:r>
              <a:rPr lang="hr-HR" sz="2400" dirty="0" err="1" smtClean="0"/>
              <a:t>Stupniku</a:t>
            </a:r>
            <a:r>
              <a:rPr lang="hr-HR" sz="2400" dirty="0" smtClean="0"/>
              <a:t>, 15 km </a:t>
            </a:r>
            <a:r>
              <a:rPr lang="hr-HR" sz="2400" dirty="0" smtClean="0"/>
              <a:t>od </a:t>
            </a:r>
            <a:r>
              <a:rPr lang="hr-HR" sz="2400" dirty="0" smtClean="0"/>
              <a:t>Slavonskog Broda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13023714_595863470577887_270638957_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000108"/>
            <a:ext cx="250029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13045664_595863510577883_33401442_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21431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13045664_595863510577883_33401442_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000108"/>
            <a:ext cx="22145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13077124_595863607244540_1998939559_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1000108"/>
            <a:ext cx="228601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niOkvir 7"/>
          <p:cNvSpPr txBox="1"/>
          <p:nvPr/>
        </p:nvSpPr>
        <p:spPr>
          <a:xfrm>
            <a:off x="1571604" y="571480"/>
            <a:ext cx="5857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/>
              <a:t>   JORGOVANI U SLAVONSKOM BRODU</a:t>
            </a:r>
            <a:endParaRPr lang="hr-HR" sz="2200" b="1" dirty="0"/>
          </a:p>
        </p:txBody>
      </p:sp>
      <p:sp>
        <p:nvSpPr>
          <p:cNvPr id="9" name="TekstniOkvir 8"/>
          <p:cNvSpPr txBox="1"/>
          <p:nvPr/>
        </p:nvSpPr>
        <p:spPr>
          <a:xfrm>
            <a:off x="0" y="3929066"/>
            <a:ext cx="9144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 smtClean="0"/>
              <a:t>Promatranjem jorgovana, </a:t>
            </a:r>
            <a:r>
              <a:rPr lang="hr-HR" sz="2200" i="1" dirty="0" err="1" smtClean="0"/>
              <a:t>Syringa</a:t>
            </a:r>
            <a:r>
              <a:rPr lang="hr-HR" sz="2200" i="1" dirty="0" smtClean="0"/>
              <a:t> </a:t>
            </a:r>
            <a:r>
              <a:rPr lang="hr-HR" sz="2200" i="1" dirty="0" err="1" smtClean="0"/>
              <a:t>vulgaris</a:t>
            </a:r>
            <a:r>
              <a:rPr lang="hr-HR" sz="2200" dirty="0" smtClean="0"/>
              <a:t>, u Slavonskom Brodu i  Brodskom </a:t>
            </a:r>
            <a:r>
              <a:rPr lang="hr-HR" sz="2200" dirty="0" err="1" smtClean="0"/>
              <a:t>Stupniku</a:t>
            </a:r>
            <a:r>
              <a:rPr lang="hr-HR" sz="2200" dirty="0" smtClean="0"/>
              <a:t> ( 15 km udaljenosti </a:t>
            </a:r>
            <a:r>
              <a:rPr lang="hr-HR" sz="2200" dirty="0" smtClean="0"/>
              <a:t>od grada) </a:t>
            </a:r>
            <a:r>
              <a:rPr lang="hr-HR" sz="2200" dirty="0" smtClean="0"/>
              <a:t>u </a:t>
            </a:r>
            <a:r>
              <a:rPr lang="hr-HR" sz="2200" b="1" dirty="0" smtClean="0"/>
              <a:t>istom vremenskom periodu</a:t>
            </a:r>
            <a:r>
              <a:rPr lang="hr-HR" sz="2200" dirty="0" smtClean="0"/>
              <a:t>, uočili smo </a:t>
            </a:r>
            <a:r>
              <a:rPr lang="hr-HR" sz="2200" b="1" dirty="0" smtClean="0"/>
              <a:t>blijedu boju </a:t>
            </a:r>
            <a:r>
              <a:rPr lang="hr-HR" sz="2200" dirty="0" smtClean="0"/>
              <a:t>svih promatranih jorgovana na različitim lokacijama grada ( 6 lokacija). Promatrani cvjetovi imali su i znatno </a:t>
            </a:r>
            <a:r>
              <a:rPr lang="hr-HR" sz="2200" b="1" dirty="0" smtClean="0"/>
              <a:t>manji intenzitet mirisa </a:t>
            </a:r>
            <a:r>
              <a:rPr lang="hr-HR" sz="2200" dirty="0" smtClean="0"/>
              <a:t>za razliku od jorgovana u Brodskom </a:t>
            </a:r>
            <a:r>
              <a:rPr lang="hr-HR" sz="2200" dirty="0" err="1" smtClean="0"/>
              <a:t>Stupniku</a:t>
            </a:r>
            <a:r>
              <a:rPr lang="hr-HR" sz="2200" dirty="0" smtClean="0"/>
              <a:t> i okolici. </a:t>
            </a:r>
          </a:p>
          <a:p>
            <a:pPr algn="ctr"/>
            <a:r>
              <a:rPr lang="hr-HR" sz="2200" dirty="0" smtClean="0"/>
              <a:t>Zaključili smo da su promjene u boji i mirisu mogle nastupiti uslijed </a:t>
            </a:r>
            <a:r>
              <a:rPr lang="hr-HR" sz="2200" b="1" dirty="0" smtClean="0"/>
              <a:t>djelovanja sumporovih spojeva.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929718" cy="1418484"/>
          </a:xfrm>
        </p:spPr>
        <p:txBody>
          <a:bodyPr>
            <a:noAutofit/>
          </a:bodyPr>
          <a:lstStyle/>
          <a:p>
            <a:r>
              <a:rPr lang="hr-HR" sz="3000" b="1" dirty="0" smtClean="0"/>
              <a:t>4. Fotografije građevina ili spomenika na kojima smo uočili promjene koje su posljedica djelovanja kiselih kiša</a:t>
            </a:r>
            <a:endParaRPr lang="hr-HR" sz="3000" dirty="0"/>
          </a:p>
        </p:txBody>
      </p:sp>
      <p:pic>
        <p:nvPicPr>
          <p:cNvPr id="4" name="Rezervirano mjesto sadržaja 3" descr="13077390_596050950559139_945145832_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16430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spomenik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857364"/>
            <a:ext cx="16430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12596011_596050957225805_1840316591_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285992"/>
            <a:ext cx="3200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spomen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4286256"/>
            <a:ext cx="2357454" cy="2571744"/>
          </a:xfrm>
          <a:prstGeom prst="rect">
            <a:avLst/>
          </a:prstGeom>
        </p:spPr>
      </p:pic>
      <p:pic>
        <p:nvPicPr>
          <p:cNvPr id="8" name="Slika 7" descr="620_400_1428923787IMG_98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4357670"/>
            <a:ext cx="250033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jeni pravokutnik 8"/>
          <p:cNvSpPr/>
          <p:nvPr/>
        </p:nvSpPr>
        <p:spPr>
          <a:xfrm>
            <a:off x="428596" y="4929198"/>
            <a:ext cx="6072230" cy="85725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285720" y="2857496"/>
            <a:ext cx="8643998" cy="128588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Kemijska jednadžba djelovanja kiselih kiša na kalcijev karbonat: 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00034" y="4929198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Spojem kalcijevog oksida i </a:t>
            </a:r>
            <a:r>
              <a:rPr lang="hr-HR" sz="2400" dirty="0" err="1" smtClean="0"/>
              <a:t>oksonijevog</a:t>
            </a:r>
            <a:r>
              <a:rPr lang="hr-HR" sz="2400" dirty="0" smtClean="0"/>
              <a:t> iona nastaju kalcijev ion, voda te ugljikov dioksid </a:t>
            </a:r>
            <a:endParaRPr lang="hr-HR" sz="24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00034" y="3214686"/>
            <a:ext cx="84296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4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CaCO</a:t>
            </a:r>
            <a:r>
              <a:rPr kumimoji="0" lang="hr-HR" sz="4400" b="1" i="0" u="none" strike="noStrike" cap="none" normalizeH="0" baseline="-3000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3</a:t>
            </a:r>
            <a:r>
              <a:rPr kumimoji="0" lang="hr-HR" sz="4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 + 2H</a:t>
            </a:r>
            <a:r>
              <a:rPr kumimoji="0" lang="hr-HR" sz="4400" b="1" i="0" u="none" strike="noStrike" cap="none" normalizeH="0" baseline="-3000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3</a:t>
            </a:r>
            <a:r>
              <a:rPr kumimoji="0" lang="hr-HR" sz="4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O</a:t>
            </a:r>
            <a:r>
              <a:rPr kumimoji="0" lang="hr-HR" sz="4400" b="1" i="0" u="none" strike="noStrike" cap="none" normalizeH="0" baseline="3000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+</a:t>
            </a:r>
            <a:r>
              <a:rPr kumimoji="0" lang="hr-HR" sz="4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hr-HR" sz="4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sym typeface="Symbol" pitchFamily="18" charset="2"/>
              </a:rPr>
              <a:t></a:t>
            </a:r>
            <a:r>
              <a:rPr kumimoji="0" lang="hr-HR" sz="4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 Ca</a:t>
            </a:r>
            <a:r>
              <a:rPr kumimoji="0" lang="hr-HR" sz="4400" b="1" i="0" u="none" strike="noStrike" cap="none" normalizeH="0" baseline="3000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sym typeface="Symbol" pitchFamily="18" charset="2"/>
              </a:rPr>
              <a:t>2+</a:t>
            </a:r>
            <a:r>
              <a:rPr kumimoji="0" lang="hr-HR" sz="4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sym typeface="Symbol" pitchFamily="18" charset="2"/>
              </a:rPr>
              <a:t> + 2H</a:t>
            </a:r>
            <a:r>
              <a:rPr kumimoji="0" lang="hr-HR" sz="4400" b="1" i="0" u="none" strike="noStrike" cap="none" normalizeH="0" baseline="-3000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sym typeface="Symbol" pitchFamily="18" charset="2"/>
              </a:rPr>
              <a:t>2</a:t>
            </a:r>
            <a:r>
              <a:rPr kumimoji="0" lang="hr-HR" sz="4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sym typeface="Symbol" pitchFamily="18" charset="2"/>
              </a:rPr>
              <a:t>O + CO</a:t>
            </a:r>
            <a:r>
              <a:rPr kumimoji="0" lang="hr-HR" sz="4400" b="1" i="0" u="none" strike="noStrike" cap="none" normalizeH="0" baseline="-3000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sym typeface="Symbol" pitchFamily="18" charset="2"/>
              </a:rPr>
              <a:t>2</a:t>
            </a:r>
            <a:endParaRPr kumimoji="0" lang="hr-HR" sz="4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utnik 3"/>
          <p:cNvSpPr/>
          <p:nvPr/>
        </p:nvSpPr>
        <p:spPr>
          <a:xfrm>
            <a:off x="214282" y="1643050"/>
            <a:ext cx="2500298" cy="64294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Uspjeli smo dokazati naše hipoteze.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39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hr-HR" sz="3800" b="1" dirty="0" smtClean="0">
                <a:solidFill>
                  <a:schemeClr val="bg2">
                    <a:lumMod val="25000"/>
                  </a:schemeClr>
                </a:solidFill>
              </a:rPr>
              <a:t>Zaključak</a:t>
            </a:r>
            <a:r>
              <a:rPr lang="hr-HR" sz="2400" dirty="0" smtClean="0"/>
              <a:t>: </a:t>
            </a:r>
            <a:r>
              <a:rPr lang="hr-HR" sz="2800" dirty="0" smtClean="0"/>
              <a:t> </a:t>
            </a:r>
          </a:p>
          <a:p>
            <a:r>
              <a:rPr lang="hr-HR" dirty="0" smtClean="0"/>
              <a:t>Dosadašnjim mjerenjem pH kiše smo dokazali niže pH vrijednosti. </a:t>
            </a:r>
            <a:br>
              <a:rPr lang="hr-HR" dirty="0" smtClean="0"/>
            </a:br>
            <a:r>
              <a:rPr lang="hr-HR" dirty="0" smtClean="0"/>
              <a:t>Najniže pH vrijednosti smo izmjerili u travnju i listopadu 2015. godine, kada je pH vrijednost kišnice bila 4 (8 dana), </a:t>
            </a:r>
            <a:br>
              <a:rPr lang="hr-HR" dirty="0" smtClean="0"/>
            </a:br>
            <a:r>
              <a:rPr lang="hr-HR" dirty="0" smtClean="0"/>
              <a:t>a 4 puta smo izmjerili pH 5. </a:t>
            </a:r>
            <a:endParaRPr lang="en-US" dirty="0" smtClean="0"/>
          </a:p>
          <a:p>
            <a:pPr>
              <a:buNone/>
            </a:pPr>
            <a:r>
              <a:rPr lang="hr-HR" dirty="0" smtClean="0"/>
              <a:t> </a:t>
            </a:r>
            <a:endParaRPr lang="en-US" dirty="0" smtClean="0"/>
          </a:p>
          <a:p>
            <a:r>
              <a:rPr lang="hr-HR" dirty="0" smtClean="0"/>
              <a:t>U Slavonskom Brodu promatrani jorgovani su znatno svjetlijih cvatova i slabijeg mirisa, za razliku od promatranih u okolici Slavonskog Broda (udaljenosti veće od 10 km), što bi mogla biti posljedica djelovanja kiselih kiša.</a:t>
            </a:r>
            <a:endParaRPr lang="en-US" dirty="0" smtClean="0"/>
          </a:p>
          <a:p>
            <a:pPr>
              <a:buNone/>
            </a:pPr>
            <a:r>
              <a:rPr lang="hr-HR" dirty="0" smtClean="0"/>
              <a:t> </a:t>
            </a:r>
            <a:endParaRPr lang="en-US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utnik 3"/>
          <p:cNvSpPr/>
          <p:nvPr/>
        </p:nvSpPr>
        <p:spPr>
          <a:xfrm>
            <a:off x="214282" y="1643050"/>
            <a:ext cx="2500298" cy="64294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Uspjeli smo dokazati naše hipoteze.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9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hr-HR" sz="3800" b="1" dirty="0" smtClean="0">
                <a:solidFill>
                  <a:schemeClr val="bg2">
                    <a:lumMod val="25000"/>
                  </a:schemeClr>
                </a:solidFill>
              </a:rPr>
              <a:t>Zaključak</a:t>
            </a:r>
            <a:r>
              <a:rPr lang="hr-HR" sz="2400" dirty="0" smtClean="0"/>
              <a:t>: </a:t>
            </a:r>
            <a:r>
              <a:rPr lang="hr-HR" sz="2800" dirty="0" smtClean="0"/>
              <a:t> </a:t>
            </a:r>
          </a:p>
          <a:p>
            <a:pPr>
              <a:buNone/>
            </a:pPr>
            <a:r>
              <a:rPr lang="hr-HR" dirty="0" smtClean="0"/>
              <a:t> </a:t>
            </a:r>
            <a:endParaRPr lang="en-US" dirty="0" smtClean="0"/>
          </a:p>
          <a:p>
            <a:r>
              <a:rPr lang="hr-HR" dirty="0" smtClean="0"/>
              <a:t>U dijelovima grada koje smo obišli pronašli smo spomenike na kojima se vide promjene za koje možemo pretpostaviti da su nastupile uslijed djelovanja  kiselih kiša.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hr-HR" dirty="0" smtClean="0"/>
              <a:t>Prateći podatke sa mjerne postaje Slavonski Brod za kakvoću zraka, dokazali smo da postoje značajna prekoračenja </a:t>
            </a:r>
            <a:r>
              <a:rPr lang="hr-HR" dirty="0" err="1" smtClean="0"/>
              <a:t>sumporovodika</a:t>
            </a:r>
            <a:r>
              <a:rPr lang="hr-HR" dirty="0" smtClean="0"/>
              <a:t>, što utječe na kiselost kišnice.</a:t>
            </a:r>
            <a:endParaRPr lang="en-US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ain_Effect_PNG_Pi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7851648" cy="2771780"/>
          </a:xfrm>
        </p:spPr>
        <p:txBody>
          <a:bodyPr>
            <a:normAutofit/>
          </a:bodyPr>
          <a:lstStyle/>
          <a:p>
            <a:pPr algn="ctr"/>
            <a:r>
              <a:rPr lang="hr-HR" sz="7200" dirty="0" smtClean="0"/>
              <a:t>HVALA NA PAŽNJI!</a:t>
            </a:r>
            <a:endParaRPr lang="hr-HR" sz="72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1142976" y="3571876"/>
            <a:ext cx="65722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OŠ “DRAGUTIN TADIJANOVIĆ”</a:t>
            </a:r>
            <a:b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Slavonski Brod</a:t>
            </a:r>
          </a:p>
          <a:p>
            <a:pPr algn="ctr"/>
            <a: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OŠ “ANTUN MIHANOVIĆ” </a:t>
            </a:r>
            <a:b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Slavonski Brod</a:t>
            </a:r>
            <a:b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2016</a:t>
            </a:r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utnik 3"/>
          <p:cNvSpPr/>
          <p:nvPr/>
        </p:nvSpPr>
        <p:spPr>
          <a:xfrm>
            <a:off x="428596" y="2500306"/>
            <a:ext cx="8072494" cy="264320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hr-HR" sz="5400" dirty="0" smtClean="0"/>
              <a:t>Što su kisele kiše? </a:t>
            </a:r>
            <a:endParaRPr lang="hr-HR" sz="5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2571744"/>
            <a:ext cx="8229600" cy="2565090"/>
          </a:xfrm>
        </p:spPr>
        <p:txBody>
          <a:bodyPr/>
          <a:lstStyle/>
          <a:p>
            <a:r>
              <a:rPr lang="hr-HR" dirty="0" smtClean="0"/>
              <a:t>Kisele kiše nastaju reakcijom plinova sumporovih i dušikovih oksida u atmosferi s vodenom parom pri čemu nastaju kisele kiše. Kisele kiše štetno djeluju na biljni pokrov, na građevine, dolazi do </a:t>
            </a:r>
            <a:r>
              <a:rPr lang="hr-HR" dirty="0" err="1" smtClean="0"/>
              <a:t>zakiseljavanja</a:t>
            </a:r>
            <a:r>
              <a:rPr lang="hr-HR" dirty="0" smtClean="0"/>
              <a:t> tla i voda što negativno djeluje na životinje i ljude. One negativno djeluju na ekosustav. </a:t>
            </a:r>
          </a:p>
          <a:p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174981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hr-H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utnik 4"/>
          <p:cNvSpPr/>
          <p:nvPr/>
        </p:nvSpPr>
        <p:spPr>
          <a:xfrm>
            <a:off x="500034" y="4143380"/>
            <a:ext cx="8215370" cy="171451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Zaobljeni pravokutnik 3"/>
          <p:cNvSpPr/>
          <p:nvPr/>
        </p:nvSpPr>
        <p:spPr>
          <a:xfrm>
            <a:off x="500034" y="1714488"/>
            <a:ext cx="8143932" cy="221457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rmAutofit/>
          </a:bodyPr>
          <a:lstStyle/>
          <a:p>
            <a:r>
              <a:rPr lang="hr-HR" sz="4800" dirty="0" smtClean="0"/>
              <a:t> Što nas je potaknulo na istraživanje? 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5357826"/>
          </a:xfrm>
        </p:spPr>
        <p:txBody>
          <a:bodyPr/>
          <a:lstStyle/>
          <a:p>
            <a:r>
              <a:rPr lang="hr-HR" dirty="0" smtClean="0"/>
              <a:t>Spoznaja da živimo u gradu s onečišćenjem zraka II. kategorije. Atmosferskom onečišćenju zraka u najvećoj mjeri pridonosi Rafinerija nafte iz Bosanskog Broda iz koje dolaze zagađivači (troposferski ozon, benzen, </a:t>
            </a:r>
            <a:r>
              <a:rPr lang="hr-HR" dirty="0" err="1" smtClean="0"/>
              <a:t>sumporovodik</a:t>
            </a:r>
            <a:r>
              <a:rPr lang="hr-HR" dirty="0" smtClean="0"/>
              <a:t>). </a:t>
            </a:r>
          </a:p>
          <a:p>
            <a:endParaRPr lang="hr-HR" dirty="0" smtClean="0"/>
          </a:p>
          <a:p>
            <a:r>
              <a:rPr lang="hr-HR" dirty="0" smtClean="0"/>
              <a:t>Na nastavi kemije i biologije učili smo o kiselim kišama te smo odlučili istražiti padaju li one u našem gradu i oštećuju živi i neživi svijet oko nas.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jeni pravokutnik 5"/>
          <p:cNvSpPr/>
          <p:nvPr/>
        </p:nvSpPr>
        <p:spPr>
          <a:xfrm>
            <a:off x="500034" y="4786322"/>
            <a:ext cx="8215370" cy="128588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Zaobljeni pravokutnik 3"/>
          <p:cNvSpPr/>
          <p:nvPr/>
        </p:nvSpPr>
        <p:spPr>
          <a:xfrm>
            <a:off x="428596" y="1785926"/>
            <a:ext cx="8358246" cy="242889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hr-HR" sz="4400" dirty="0" smtClean="0"/>
              <a:t>Vrijeme i mjesto prikupljanja podataka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Podatke smo preuzeli iz GLOBE podataka naših škola mjerenih tijekom istraživanja za ovu školsku godinu, a mjerenja su obavljana pored rijeke Save, u centru grada i u blizini škola. Fotografirali smo biljke, spomenike i građevine po cijelom gradu. 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Podaci su prikupljani u periodu od rujna 2015. godine do travnja 2016. godine.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utnik 3"/>
          <p:cNvSpPr/>
          <p:nvPr/>
        </p:nvSpPr>
        <p:spPr>
          <a:xfrm>
            <a:off x="928662" y="3143248"/>
            <a:ext cx="7500990" cy="164307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HIPOTEZA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 algn="ctr"/>
            <a:r>
              <a:rPr lang="hr-HR" sz="3200" dirty="0" smtClean="0"/>
              <a:t>U našem gradu padaju kisele kiše koje štetno djeluju na živi i neživi svijet.</a:t>
            </a: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ISTRAŽIVAČKO PITANJE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57298"/>
            <a:ext cx="8686800" cy="550070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r-HR" sz="2800" i="1" dirty="0" smtClean="0"/>
              <a:t>Tijekom izrade projekta nastojali smo istražiti i dokazati:</a:t>
            </a:r>
          </a:p>
          <a:p>
            <a:r>
              <a:rPr lang="hr-HR" sz="2800" dirty="0" smtClean="0"/>
              <a:t>Kakve kiše padaju u našem gradu?</a:t>
            </a:r>
          </a:p>
          <a:p>
            <a:r>
              <a:rPr lang="hr-HR" sz="2800" dirty="0" smtClean="0"/>
              <a:t>Djeluju li kisele kiše štetno na biljni pokrov (boja, miris …)?</a:t>
            </a:r>
          </a:p>
          <a:p>
            <a:r>
              <a:rPr lang="hr-HR" sz="2800" dirty="0" smtClean="0"/>
              <a:t>Postoje li građevine i spomenici uništeni utjecajem kiselih kiša?</a:t>
            </a:r>
          </a:p>
          <a:p>
            <a:r>
              <a:rPr lang="hr-HR" sz="2800" dirty="0" smtClean="0"/>
              <a:t>Pokazuju li mjerenja i grafički prikazi pH kišnice iz GLOBE baze podataka naših škola(mjerenja pH kišnice prema GLOBE protokolima pH papirom) postajanje kiselih kiša?</a:t>
            </a:r>
          </a:p>
          <a:p>
            <a:r>
              <a:rPr lang="hr-HR" sz="2800" dirty="0" smtClean="0"/>
              <a:t>Koliko je povećana koncentracije </a:t>
            </a:r>
            <a:r>
              <a:rPr lang="hr-HR" sz="2800" dirty="0" err="1" smtClean="0"/>
              <a:t>sumporovodika</a:t>
            </a:r>
            <a:r>
              <a:rPr lang="hr-HR" sz="2800" dirty="0" smtClean="0"/>
              <a:t> u Slavonskom Brodu?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METODE RADA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pPr lvl="0"/>
            <a:r>
              <a:rPr lang="hr-HR" dirty="0" smtClean="0"/>
              <a:t>mjerenje minimalne, maksimalne i trenutne temperature zraka prema GLOBE protokolu</a:t>
            </a:r>
          </a:p>
          <a:p>
            <a:pPr lvl="0"/>
            <a:r>
              <a:rPr lang="hr-HR" dirty="0" smtClean="0"/>
              <a:t>mjerenje vlage zraka,količine oborina (kiše) i pH oborina prema GLOBE protokolu</a:t>
            </a:r>
          </a:p>
          <a:p>
            <a:pPr lvl="0"/>
            <a:r>
              <a:rPr lang="hr-HR" dirty="0" smtClean="0"/>
              <a:t>praćenje i proučavanje koncentracija </a:t>
            </a:r>
            <a:r>
              <a:rPr lang="hr-HR" dirty="0" err="1" smtClean="0"/>
              <a:t>sumporovodika</a:t>
            </a:r>
            <a:r>
              <a:rPr lang="hr-HR" dirty="0" smtClean="0"/>
              <a:t> preko servera mjerne postaje za kakvoću zraka u Slavonskom Brodu koji utječe na kiselost kiše</a:t>
            </a:r>
          </a:p>
          <a:p>
            <a:pPr lvl="0"/>
            <a:r>
              <a:rPr lang="hr-HR" dirty="0" smtClean="0"/>
              <a:t>determinirati biljne vrste na kojima smo uočili promjene</a:t>
            </a:r>
          </a:p>
          <a:p>
            <a:pPr lvl="0"/>
            <a:r>
              <a:rPr lang="hr-HR" dirty="0" smtClean="0"/>
              <a:t>pronaći i fotografirati građevine i spomenike promijenjene djelovanjem kiselih kiša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utnik 2"/>
          <p:cNvSpPr/>
          <p:nvPr/>
        </p:nvSpPr>
        <p:spPr>
          <a:xfrm>
            <a:off x="785786" y="2928934"/>
            <a:ext cx="7715304" cy="107157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305800" cy="1143000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PRIKAZ I ANALIZA PODATAKA 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450</TotalTime>
  <Words>996</Words>
  <Application>Microsoft Office PowerPoint</Application>
  <PresentationFormat>Prikaz na zaslonu (4:3)</PresentationFormat>
  <Paragraphs>99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7" baseType="lpstr">
      <vt:lpstr>Tijek</vt:lpstr>
      <vt:lpstr>Padaju li kisele kiše u našem gradu? </vt:lpstr>
      <vt:lpstr>Slajd 2</vt:lpstr>
      <vt:lpstr>Što su kisele kiše? </vt:lpstr>
      <vt:lpstr> Što nas je potaknulo na istraživanje? </vt:lpstr>
      <vt:lpstr>Vrijeme i mjesto prikupljanja podataka</vt:lpstr>
      <vt:lpstr>HIPOTEZA</vt:lpstr>
      <vt:lpstr>ISTRAŽIVAČKO PITANJE</vt:lpstr>
      <vt:lpstr>METODE RADA</vt:lpstr>
      <vt:lpstr>PRIKAZ I ANALIZA PODATAKA </vt:lpstr>
      <vt:lpstr>1. Prikaz oborina (kiše) i pH kišnice iz GLOBE podataka naših škola mjerenih tijekom istraživanja za ovu školsku godinu  </vt:lpstr>
      <vt:lpstr>    Grafički prikaz pH vrijednosti oborina s mjerne postaje OŠ “Dragutin Tadijanović” Slavonski Brod  (period: ožujak 2015. - veljača 2016.)   </vt:lpstr>
      <vt:lpstr>Grafički prikaz pH vrijednosti oborina s mjerne postaje OŠ “Antun Mihanović” Slavonski Brod  (period: ožujak 2015. - veljača 2016.) </vt:lpstr>
      <vt:lpstr>2. Grafičke prikaze za koncentraciju sumporovodika izradili smo koristeći podatke s mjerne postaje za praćenje kakvoće zraka u Slavonskom Brodu</vt:lpstr>
      <vt:lpstr>Tolerantna vrijednost H2S-a je deset, a granična 5,5 μg/m3. Iz priloženog grafikona vidimo da su bile česte granične vrijednosti i prekoračenja. </vt:lpstr>
      <vt:lpstr>U tablici su prikazani datumi kada su srednje dnevne koncentracije sumporovodika bile veće od dozvoljnih (5,5 μg/m3).</vt:lpstr>
      <vt:lpstr>Satne vrijednosti koncentracije sumporovodika(μg/m3) preuzete sa mjerne postaje u Slavonskom Brodu za razdoblje od 1.4.2016.-22.4.2016. godine</vt:lpstr>
      <vt:lpstr>Satni izvorni podaci sumporovodika s mjerne postaje Slavonski Brod za period 1.4.2016.-21.4.2016.</vt:lpstr>
      <vt:lpstr>Istražili smo satna prekoračenja (za vrijednost preko 30μg/m3) po danima</vt:lpstr>
      <vt:lpstr>!!!!</vt:lpstr>
      <vt:lpstr>3. Fotografije biljnih vrsta na kojima smo uočili promjene za koje pretpostavljamo da su nastale kao posljedica djelovanja kiselih kiša. </vt:lpstr>
      <vt:lpstr>Slajd 21</vt:lpstr>
      <vt:lpstr>4. Fotografije građevina ili spomenika na kojima smo uočili promjene koje su posljedica djelovanja kiselih kiša</vt:lpstr>
      <vt:lpstr>Kemijska jednadžba djelovanja kiselih kiša na kalcijev karbonat: </vt:lpstr>
      <vt:lpstr>Uspjeli smo dokazati naše hipoteze.</vt:lpstr>
      <vt:lpstr>Uspjeli smo dokazati naše hipoteze.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Padaju li kisele kiše u našem gradu? </dc:title>
  <dc:creator>Zoe</dc:creator>
  <cp:lastModifiedBy> </cp:lastModifiedBy>
  <cp:revision>41</cp:revision>
  <dcterms:created xsi:type="dcterms:W3CDTF">2016-05-05T19:23:36Z</dcterms:created>
  <dcterms:modified xsi:type="dcterms:W3CDTF">2016-05-09T08:36:48Z</dcterms:modified>
</cp:coreProperties>
</file>