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3" r:id="rId4"/>
    <p:sldId id="274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75" r:id="rId13"/>
    <p:sldId id="265" r:id="rId14"/>
    <p:sldId id="266" r:id="rId15"/>
    <p:sldId id="276" r:id="rId16"/>
    <p:sldId id="267" r:id="rId17"/>
    <p:sldId id="268" r:id="rId18"/>
    <p:sldId id="278" r:id="rId19"/>
    <p:sldId id="277" r:id="rId20"/>
    <p:sldId id="269" r:id="rId21"/>
    <p:sldId id="270" r:id="rId22"/>
    <p:sldId id="271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dranka\My%20Documents\2013\Globe\Projekt\ozon_gra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dranka\My%20Documents\2013\Globe\Projekt\ozon_gra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dranka\My%20Documents\2013\Globe\Projekt\ozon_gr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hr-HR" sz="1800"/>
            </a:pPr>
            <a:r>
              <a:rPr lang="en-US" sz="1800"/>
              <a:t>Minimalne i maksimalne vrijednosti ozona u 2012. godini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2110730602758419E-2"/>
          <c:y val="0.18865454587580646"/>
          <c:w val="0.8924363458274297"/>
          <c:h val="0.58714066984537361"/>
        </c:manualLayout>
      </c:layout>
      <c:barChart>
        <c:barDir val="col"/>
        <c:grouping val="clustered"/>
        <c:ser>
          <c:idx val="0"/>
          <c:order val="0"/>
          <c:tx>
            <c:strRef>
              <c:f>podaci!$B$1</c:f>
              <c:strCache>
                <c:ptCount val="1"/>
                <c:pt idx="0">
                  <c:v>Minimalna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lang="hr-HR" b="0"/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hr-HR" b="0"/>
                  </a:pPr>
                  <a:endParaRPr lang="sr-Latn-C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lang="hr-HR" b="0"/>
                  </a:pPr>
                  <a:endParaRPr lang="sr-Latn-C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lang="hr-HR" b="0"/>
                  </a:pPr>
                  <a:endParaRPr lang="sr-Latn-C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lang="hr-HR" b="0"/>
                  </a:pPr>
                  <a:endParaRPr lang="sr-Latn-CS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lang="hr-HR" b="0"/>
                  </a:pPr>
                  <a:endParaRPr lang="sr-Latn-CS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lang="hr-HR" b="1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lang="hr-HR" sz="1000" b="1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lang="hr-HR" b="1"/>
                </a:pPr>
                <a:endParaRPr lang="sr-Latn-CS"/>
              </a:p>
            </c:txPr>
            <c:showVal val="1"/>
          </c:dLbls>
          <c:cat>
            <c:strRef>
              <c:f>podaci!$A$2:$A$9</c:f>
              <c:strCache>
                <c:ptCount val="8"/>
                <c:pt idx="0">
                  <c:v>svibanj</c:v>
                </c:pt>
                <c:pt idx="1">
                  <c:v>lipanj</c:v>
                </c:pt>
                <c:pt idx="2">
                  <c:v>srpanj</c:v>
                </c:pt>
                <c:pt idx="3">
                  <c:v>kolovoz</c:v>
                </c:pt>
                <c:pt idx="4">
                  <c:v>rujan</c:v>
                </c:pt>
                <c:pt idx="5">
                  <c:v>listopad</c:v>
                </c:pt>
                <c:pt idx="6">
                  <c:v>studeni</c:v>
                </c:pt>
                <c:pt idx="7">
                  <c:v>prosinac</c:v>
                </c:pt>
              </c:strCache>
            </c:strRef>
          </c:cat>
          <c:val>
            <c:numRef>
              <c:f>podaci!$B$2:$B$9</c:f>
              <c:numCache>
                <c:formatCode>General</c:formatCode>
                <c:ptCount val="8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40</c:v>
                </c:pt>
                <c:pt idx="4">
                  <c:v>20</c:v>
                </c:pt>
                <c:pt idx="5">
                  <c:v>15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ser>
          <c:idx val="1"/>
          <c:order val="1"/>
          <c:tx>
            <c:strRef>
              <c:f>podaci!$C$1</c:f>
              <c:strCache>
                <c:ptCount val="1"/>
                <c:pt idx="0">
                  <c:v>Maksimalna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 lang="hr-HR" b="1" i="0" baseline="0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lang="hr-HR" b="1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lang="hr-HR" b="1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lang="hr-HR"/>
                </a:pPr>
                <a:endParaRPr lang="sr-Latn-CS"/>
              </a:p>
            </c:txPr>
            <c:showVal val="1"/>
          </c:dLbls>
          <c:cat>
            <c:strRef>
              <c:f>podaci!$A$2:$A$9</c:f>
              <c:strCache>
                <c:ptCount val="8"/>
                <c:pt idx="0">
                  <c:v>svibanj</c:v>
                </c:pt>
                <c:pt idx="1">
                  <c:v>lipanj</c:v>
                </c:pt>
                <c:pt idx="2">
                  <c:v>srpanj</c:v>
                </c:pt>
                <c:pt idx="3">
                  <c:v>kolovoz</c:v>
                </c:pt>
                <c:pt idx="4">
                  <c:v>rujan</c:v>
                </c:pt>
                <c:pt idx="5">
                  <c:v>listopad</c:v>
                </c:pt>
                <c:pt idx="6">
                  <c:v>studeni</c:v>
                </c:pt>
                <c:pt idx="7">
                  <c:v>prosinac</c:v>
                </c:pt>
              </c:strCache>
            </c:strRef>
          </c:cat>
          <c:val>
            <c:numRef>
              <c:f>podaci!$C$2:$C$9</c:f>
              <c:numCache>
                <c:formatCode>General</c:formatCode>
                <c:ptCount val="8"/>
                <c:pt idx="0">
                  <c:v>140</c:v>
                </c:pt>
                <c:pt idx="1">
                  <c:v>140</c:v>
                </c:pt>
                <c:pt idx="2">
                  <c:v>160</c:v>
                </c:pt>
                <c:pt idx="3">
                  <c:v>125</c:v>
                </c:pt>
                <c:pt idx="4">
                  <c:v>80</c:v>
                </c:pt>
                <c:pt idx="5">
                  <c:v>60</c:v>
                </c:pt>
                <c:pt idx="6">
                  <c:v>50</c:v>
                </c:pt>
                <c:pt idx="7">
                  <c:v>50</c:v>
                </c:pt>
              </c:numCache>
            </c:numRef>
          </c:val>
        </c:ser>
        <c:dLbls>
          <c:showVal val="1"/>
        </c:dLbls>
        <c:gapWidth val="75"/>
        <c:axId val="58469376"/>
        <c:axId val="58471168"/>
      </c:barChart>
      <c:catAx>
        <c:axId val="584693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hr-HR"/>
            </a:pPr>
            <a:endParaRPr lang="sr-Latn-CS"/>
          </a:p>
        </c:txPr>
        <c:crossAx val="58471168"/>
        <c:crosses val="autoZero"/>
        <c:auto val="1"/>
        <c:lblAlgn val="ctr"/>
        <c:lblOffset val="100"/>
      </c:catAx>
      <c:valAx>
        <c:axId val="584711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hr-HR"/>
            </a:pPr>
            <a:endParaRPr lang="sr-Latn-CS"/>
          </a:p>
        </c:txPr>
        <c:crossAx val="58469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hr-HR" b="1"/>
          </a:pPr>
          <a:endParaRPr lang="sr-Latn-C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hr-HR" sz="1400"/>
            </a:pPr>
            <a:r>
              <a:rPr lang="en-US" sz="1400"/>
              <a:t>Minimalne i maksimalne vrijednosti ozona u 2013. godini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podaci!$B$11</c:f>
              <c:strCache>
                <c:ptCount val="1"/>
                <c:pt idx="0">
                  <c:v>Minimalna</c:v>
                </c:pt>
              </c:strCache>
            </c:strRef>
          </c:tx>
          <c:cat>
            <c:strRef>
              <c:f>podaci!$A$12:$A$21</c:f>
              <c:strCache>
                <c:ptCount val="10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</c:strCache>
            </c:strRef>
          </c:cat>
          <c:val>
            <c:numRef>
              <c:f>podaci!$B$12:$B$21</c:f>
              <c:numCache>
                <c:formatCode>General</c:formatCode>
                <c:ptCount val="10"/>
                <c:pt idx="0">
                  <c:v>15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11</c:v>
                </c:pt>
                <c:pt idx="5">
                  <c:v>30</c:v>
                </c:pt>
                <c:pt idx="6">
                  <c:v>40</c:v>
                </c:pt>
                <c:pt idx="7">
                  <c:v>40</c:v>
                </c:pt>
                <c:pt idx="8">
                  <c:v>30</c:v>
                </c:pt>
                <c:pt idx="9">
                  <c:v>25</c:v>
                </c:pt>
              </c:numCache>
            </c:numRef>
          </c:val>
        </c:ser>
        <c:ser>
          <c:idx val="1"/>
          <c:order val="1"/>
          <c:tx>
            <c:strRef>
              <c:f>podaci!$C$11</c:f>
              <c:strCache>
                <c:ptCount val="1"/>
                <c:pt idx="0">
                  <c:v>Maksimalna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lang="hr-HR" sz="1200" b="1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lang="hr-HR" sz="1200" b="1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lang="hr-HR"/>
                </a:pPr>
                <a:endParaRPr lang="sr-Latn-CS"/>
              </a:p>
            </c:txPr>
            <c:showVal val="1"/>
          </c:dLbls>
          <c:cat>
            <c:strRef>
              <c:f>podaci!$A$12:$A$21</c:f>
              <c:strCache>
                <c:ptCount val="10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</c:strCache>
            </c:strRef>
          </c:cat>
          <c:val>
            <c:numRef>
              <c:f>podaci!$C$12:$C$21</c:f>
              <c:numCache>
                <c:formatCode>General</c:formatCode>
                <c:ptCount val="10"/>
                <c:pt idx="0">
                  <c:v>70</c:v>
                </c:pt>
                <c:pt idx="1">
                  <c:v>50</c:v>
                </c:pt>
                <c:pt idx="2">
                  <c:v>110</c:v>
                </c:pt>
                <c:pt idx="3">
                  <c:v>128</c:v>
                </c:pt>
                <c:pt idx="4">
                  <c:v>110</c:v>
                </c:pt>
                <c:pt idx="5">
                  <c:v>140</c:v>
                </c:pt>
                <c:pt idx="6">
                  <c:v>150</c:v>
                </c:pt>
                <c:pt idx="7">
                  <c:v>156</c:v>
                </c:pt>
                <c:pt idx="8">
                  <c:v>130</c:v>
                </c:pt>
                <c:pt idx="9">
                  <c:v>90</c:v>
                </c:pt>
              </c:numCache>
            </c:numRef>
          </c:val>
        </c:ser>
        <c:dLbls>
          <c:showVal val="1"/>
        </c:dLbls>
        <c:gapWidth val="75"/>
        <c:axId val="58518528"/>
        <c:axId val="58532608"/>
      </c:barChart>
      <c:catAx>
        <c:axId val="58518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hr-HR"/>
            </a:pPr>
            <a:endParaRPr lang="sr-Latn-CS"/>
          </a:p>
        </c:txPr>
        <c:crossAx val="58532608"/>
        <c:crosses val="autoZero"/>
        <c:auto val="1"/>
        <c:lblAlgn val="ctr"/>
        <c:lblOffset val="100"/>
      </c:catAx>
      <c:valAx>
        <c:axId val="585326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hr-HR"/>
            </a:pPr>
            <a:endParaRPr lang="sr-Latn-CS"/>
          </a:p>
        </c:txPr>
        <c:crossAx val="585185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hr-HR"/>
          </a:pPr>
          <a:endParaRPr lang="sr-Latn-C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lang="hr-HR" sz="2000">
                <a:solidFill>
                  <a:srgbClr val="002060"/>
                </a:solidFill>
              </a:defRPr>
            </a:pPr>
            <a:r>
              <a:rPr lang="en-US" sz="2000" dirty="0" err="1" smtClean="0">
                <a:solidFill>
                  <a:srgbClr val="002060"/>
                </a:solidFill>
              </a:rPr>
              <a:t>Usporedba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prosječnih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mjesečnih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temperatura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zraka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maksimalne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koncentracije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ozona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 (</a:t>
            </a:r>
            <a:r>
              <a:rPr lang="hr-HR" sz="2000" b="1" i="0" u="none" strike="noStrike" baseline="0" dirty="0" err="1" smtClean="0"/>
              <a:t>μg</a:t>
            </a:r>
            <a:r>
              <a:rPr lang="hr-HR" sz="2000" b="1" i="0" u="none" strike="noStrike" baseline="0" dirty="0" smtClean="0"/>
              <a:t>/m</a:t>
            </a:r>
            <a:r>
              <a:rPr lang="hr-HR" sz="2000" b="1" i="0" u="none" strike="noStrike" baseline="30000" dirty="0" smtClean="0"/>
              <a:t>3</a:t>
            </a:r>
            <a:r>
              <a:rPr lang="hr-HR" sz="2000" dirty="0" smtClean="0">
                <a:solidFill>
                  <a:srgbClr val="002060"/>
                </a:solidFill>
              </a:rPr>
              <a:t>) p</a:t>
            </a:r>
            <a:r>
              <a:rPr lang="en-US" sz="2000" dirty="0" smtClean="0">
                <a:solidFill>
                  <a:srgbClr val="002060"/>
                </a:solidFill>
              </a:rPr>
              <a:t>o </a:t>
            </a:r>
            <a:r>
              <a:rPr lang="en-US" sz="2000" dirty="0" err="1" smtClean="0">
                <a:solidFill>
                  <a:srgbClr val="002060"/>
                </a:solidFill>
              </a:rPr>
              <a:t>mjesecima</a:t>
            </a:r>
            <a:r>
              <a:rPr lang="en-US" sz="2000" dirty="0" smtClean="0">
                <a:solidFill>
                  <a:srgbClr val="002060"/>
                </a:solidFill>
              </a:rPr>
              <a:t> u 2013. </a:t>
            </a:r>
            <a:r>
              <a:rPr lang="en-US" sz="2000" dirty="0" err="1" smtClean="0">
                <a:solidFill>
                  <a:srgbClr val="002060"/>
                </a:solidFill>
              </a:rPr>
              <a:t>godini</a:t>
            </a:r>
            <a:endParaRPr lang="en-US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2966261103107038"/>
          <c:y val="1.61615030452344E-2"/>
        </c:manualLayout>
      </c:layout>
    </c:title>
    <c:plotArea>
      <c:layout>
        <c:manualLayout>
          <c:layoutTarget val="inner"/>
          <c:xMode val="edge"/>
          <c:yMode val="edge"/>
          <c:x val="0.11077185982148796"/>
          <c:y val="0.20289473107715744"/>
          <c:w val="0.86390664142854734"/>
          <c:h val="0.54643753275488161"/>
        </c:manualLayout>
      </c:layout>
      <c:barChart>
        <c:barDir val="col"/>
        <c:grouping val="clustered"/>
        <c:ser>
          <c:idx val="1"/>
          <c:order val="1"/>
          <c:tx>
            <c:strRef>
              <c:f>podaci!$G$11</c:f>
              <c:strCache>
                <c:ptCount val="1"/>
                <c:pt idx="0">
                  <c:v>Prosječne mjesečne temperature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rgbClr val="FF0000"/>
                        </a:solidFill>
                      </a:rPr>
                      <a:t>6,21</a:t>
                    </a:r>
                  </a:p>
                </c:rich>
              </c:tx>
              <c:showVal val="1"/>
            </c:dLbl>
            <c:dLbl>
              <c:idx val="7"/>
              <c:spPr/>
              <c:txPr>
                <a:bodyPr/>
                <a:lstStyle/>
                <a:p>
                  <a:pPr>
                    <a:defRPr lang="hr-HR" sz="1200" b="1" baseline="0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lang="hr-HR"/>
                </a:pPr>
                <a:endParaRPr lang="sr-Latn-CS"/>
              </a:p>
            </c:txPr>
            <c:showVal val="1"/>
          </c:dLbls>
          <c:cat>
            <c:strRef>
              <c:f>podaci!$E$12:$E$21</c:f>
              <c:strCache>
                <c:ptCount val="10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</c:strCache>
            </c:strRef>
          </c:cat>
          <c:val>
            <c:numRef>
              <c:f>podaci!$G$12:$G$21</c:f>
              <c:numCache>
                <c:formatCode>0.00</c:formatCode>
                <c:ptCount val="10"/>
                <c:pt idx="0">
                  <c:v>6.7741935483870845</c:v>
                </c:pt>
                <c:pt idx="1">
                  <c:v>6.2142857142857055</c:v>
                </c:pt>
                <c:pt idx="2">
                  <c:v>9.5483870967741939</c:v>
                </c:pt>
                <c:pt idx="3">
                  <c:v>17.266666666666666</c:v>
                </c:pt>
                <c:pt idx="4">
                  <c:v>20.870967741935491</c:v>
                </c:pt>
                <c:pt idx="5">
                  <c:v>27.233333333333196</c:v>
                </c:pt>
                <c:pt idx="6">
                  <c:v>26.741935483870968</c:v>
                </c:pt>
                <c:pt idx="7">
                  <c:v>27.387096774193527</c:v>
                </c:pt>
                <c:pt idx="8">
                  <c:v>21.933333333333184</c:v>
                </c:pt>
                <c:pt idx="9">
                  <c:v>19.225806451612904</c:v>
                </c:pt>
              </c:numCache>
            </c:numRef>
          </c:val>
        </c:ser>
        <c:ser>
          <c:idx val="0"/>
          <c:order val="0"/>
          <c:tx>
            <c:strRef>
              <c:f>podaci!$F$11</c:f>
              <c:strCache>
                <c:ptCount val="1"/>
                <c:pt idx="0">
                  <c:v>Maksimalne vrijednosti ozona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lang="hr-HR" sz="1200" b="1"/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50</a:t>
                    </a:r>
                  </a:p>
                </c:rich>
              </c:tx>
              <c:spPr/>
              <c:showVal val="1"/>
            </c:dLbl>
            <c:dLbl>
              <c:idx val="7"/>
              <c:spPr/>
              <c:txPr>
                <a:bodyPr/>
                <a:lstStyle/>
                <a:p>
                  <a:pPr>
                    <a:defRPr lang="hr-HR" sz="1200" b="1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lang="hr-HR"/>
                </a:pPr>
                <a:endParaRPr lang="sr-Latn-CS"/>
              </a:p>
            </c:txPr>
            <c:showVal val="1"/>
          </c:dLbls>
          <c:cat>
            <c:strRef>
              <c:f>podaci!$E$12:$E$21</c:f>
              <c:strCache>
                <c:ptCount val="10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</c:strCache>
            </c:strRef>
          </c:cat>
          <c:val>
            <c:numRef>
              <c:f>podaci!$F$12:$F$21</c:f>
              <c:numCache>
                <c:formatCode>General</c:formatCode>
                <c:ptCount val="10"/>
                <c:pt idx="0">
                  <c:v>70</c:v>
                </c:pt>
                <c:pt idx="1">
                  <c:v>50</c:v>
                </c:pt>
                <c:pt idx="2">
                  <c:v>110</c:v>
                </c:pt>
                <c:pt idx="3">
                  <c:v>128</c:v>
                </c:pt>
                <c:pt idx="4">
                  <c:v>110</c:v>
                </c:pt>
                <c:pt idx="5">
                  <c:v>140</c:v>
                </c:pt>
                <c:pt idx="6">
                  <c:v>150</c:v>
                </c:pt>
                <c:pt idx="7">
                  <c:v>156</c:v>
                </c:pt>
                <c:pt idx="8">
                  <c:v>130</c:v>
                </c:pt>
                <c:pt idx="9">
                  <c:v>90</c:v>
                </c:pt>
              </c:numCache>
            </c:numRef>
          </c:val>
        </c:ser>
        <c:dLbls>
          <c:showVal val="1"/>
        </c:dLbls>
        <c:gapWidth val="75"/>
        <c:axId val="58587392"/>
        <c:axId val="58671104"/>
      </c:barChart>
      <c:catAx>
        <c:axId val="58587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hr-HR"/>
            </a:pPr>
            <a:endParaRPr lang="sr-Latn-CS"/>
          </a:p>
        </c:txPr>
        <c:crossAx val="58671104"/>
        <c:crosses val="autoZero"/>
        <c:auto val="1"/>
        <c:lblAlgn val="ctr"/>
        <c:lblOffset val="100"/>
      </c:catAx>
      <c:valAx>
        <c:axId val="58671104"/>
        <c:scaling>
          <c:orientation val="minMax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lang="hr-HR"/>
            </a:pPr>
            <a:endParaRPr lang="sr-Latn-CS"/>
          </a:p>
        </c:txPr>
        <c:crossAx val="58587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028606001785544"/>
          <c:y val="0.8745976517015247"/>
          <c:w val="0.50727221955419877"/>
          <c:h val="4.5277713482665356E-2"/>
        </c:manualLayout>
      </c:layout>
      <c:txPr>
        <a:bodyPr/>
        <a:lstStyle/>
        <a:p>
          <a:pPr>
            <a:defRPr lang="hr-HR" b="1"/>
          </a:pPr>
          <a:endParaRPr lang="sr-Latn-CS"/>
        </a:p>
      </c:txPr>
    </c:legend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CBF71-5BF9-485C-A878-CAF69E775F77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ED91C-85D4-4D93-8F71-F1E6E56C2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84F48-3B1F-4325-A809-00E76D77FADC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920D3-9BC6-442F-AEC6-6C309CD1F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016E3-5125-4CAA-9825-4D428F747F99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Onečišćenju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zraka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Slavonskom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Brodu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velikoj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doprinosi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troposferski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 </a:t>
            </a:r>
            <a:r>
              <a:rPr lang="en-GB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kategorija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umjereno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onečišćen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zrak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Definirana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tolerantna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ozona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120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m</a:t>
            </a:r>
            <a:r>
              <a:rPr lang="en-GB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Najviša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dnevna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8-satna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srednja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koncentracija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ozona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smije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prijeći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120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</a:t>
            </a:r>
            <a:r>
              <a:rPr lang="en-GB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25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kalendarskoj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2011.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27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prekoračenja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čime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Slavonskom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Brodu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kategoririziran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treće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kategorije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obzirom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 </a:t>
            </a:r>
            <a:r>
              <a:rPr lang="en-GB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kategorija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umjereno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onečišćen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zrak</a:t>
            </a:r>
            <a:endParaRPr lang="hr-H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1758F-5E22-45BC-8B6D-3CF5CF64BC4E}" type="slidenum">
              <a:rPr lang="en-US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 priprava otopine kalijevog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jodida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škroba: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100 ml vode otopljeno je 5 grama škroba i zagrijano do potpunog otapanja škroba.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dodano je 1 gram kalijevog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jodida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miješano do potpunog otapanja pa ohlađeno.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 priprava trakica od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papira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papir porezan je u trakice 1 x 10 cm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 priprava ozon-detektora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trakice su uranjane u otopinu kalijevog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jodida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škroba, sušene u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sušioniku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fiksirane u mikrovalnoj pećnici 60 sekundi na najvećoj snazi i spremljene u posudice koje su dobro zatvorene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0D3-9BC6-442F-AEC6-6C309CD1FE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E87A-086E-4CFA-82EA-2DD99AE93AB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643702" y="6357958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29B2-D09F-493F-8468-98DA1CA0F5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lika 7"/>
          <p:cNvPicPr/>
          <p:nvPr userDrawn="1"/>
        </p:nvPicPr>
        <p:blipFill>
          <a:blip r:embed="rId13" cstate="print"/>
          <a:srcRect l="62850" t="64921" r="18877" b="14261"/>
          <a:stretch>
            <a:fillRect/>
          </a:stretch>
        </p:blipFill>
        <p:spPr bwMode="auto">
          <a:xfrm rot="756996">
            <a:off x="7155566" y="5475633"/>
            <a:ext cx="1753044" cy="120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2873375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ATMOSFERSKI OZON KROZ GODIŠNJA DOBA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152728" cy="175260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„ANTUN MIHANOVIĆ“ </a:t>
            </a:r>
          </a:p>
          <a:p>
            <a:r>
              <a:rPr lang="hr-H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Slavonski Brod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„DRAGUTIN TADIJANOVIĆ“  Slavonski Brod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285728"/>
            <a:ext cx="7901014" cy="128588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hr-HR" sz="6300" b="1" dirty="0" smtClean="0">
                <a:solidFill>
                  <a:srgbClr val="002060"/>
                </a:solidFill>
              </a:rPr>
              <a:t>Trenutačne</a:t>
            </a:r>
            <a:r>
              <a:rPr lang="hr-HR" sz="6300" dirty="0" smtClean="0">
                <a:solidFill>
                  <a:srgbClr val="002060"/>
                </a:solidFill>
              </a:rPr>
              <a:t> </a:t>
            </a:r>
            <a:r>
              <a:rPr lang="hr-HR" sz="6300" dirty="0">
                <a:solidFill>
                  <a:srgbClr val="002060"/>
                </a:solidFill>
              </a:rPr>
              <a:t>i </a:t>
            </a:r>
            <a:r>
              <a:rPr lang="hr-HR" sz="6300" b="1" dirty="0" smtClean="0">
                <a:solidFill>
                  <a:srgbClr val="002060"/>
                </a:solidFill>
              </a:rPr>
              <a:t>maksimalne</a:t>
            </a:r>
            <a:r>
              <a:rPr lang="hr-HR" sz="6300" dirty="0" smtClean="0">
                <a:solidFill>
                  <a:srgbClr val="002060"/>
                </a:solidFill>
              </a:rPr>
              <a:t> temperature </a:t>
            </a:r>
            <a:r>
              <a:rPr lang="hr-HR" sz="6300" dirty="0">
                <a:solidFill>
                  <a:srgbClr val="002060"/>
                </a:solidFill>
              </a:rPr>
              <a:t>zraka u 2012. godini izmjerene na našoj školskoj Globe postaji (</a:t>
            </a:r>
            <a:r>
              <a:rPr lang="hr-HR" sz="6300" b="1" dirty="0">
                <a:solidFill>
                  <a:srgbClr val="002060"/>
                </a:solidFill>
              </a:rPr>
              <a:t>1.1.2012.-31.12.2012</a:t>
            </a:r>
            <a:r>
              <a:rPr lang="hr-HR" sz="6300" dirty="0" smtClean="0">
                <a:solidFill>
                  <a:srgbClr val="002060"/>
                </a:solidFill>
              </a:rPr>
              <a:t>)</a:t>
            </a:r>
            <a:endParaRPr lang="en-US" sz="63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85720" y="1714488"/>
          <a:ext cx="8358246" cy="3454098"/>
        </p:xfrm>
        <a:graphic>
          <a:graphicData uri="http://schemas.openxmlformats.org/presentationml/2006/ole">
            <p:oleObj spid="_x0000_s2049" name="Bitmap Image" r:id="rId4" imgW="6180952" imgH="3486637" progId="PBrush">
              <p:embed/>
            </p:oleObj>
          </a:graphicData>
        </a:graphic>
      </p:graphicFrame>
      <p:sp>
        <p:nvSpPr>
          <p:cNvPr id="6" name="Pravokutnik 5"/>
          <p:cNvSpPr/>
          <p:nvPr/>
        </p:nvSpPr>
        <p:spPr>
          <a:xfrm>
            <a:off x="357158" y="5286388"/>
            <a:ext cx="7215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solidFill>
                  <a:srgbClr val="002060"/>
                </a:solidFill>
              </a:rPr>
              <a:t>Iz grafikona je vidljivo da su </a:t>
            </a:r>
            <a:r>
              <a:rPr lang="hr-HR" sz="2200" b="1" dirty="0">
                <a:solidFill>
                  <a:srgbClr val="002060"/>
                </a:solidFill>
              </a:rPr>
              <a:t>najniže</a:t>
            </a:r>
            <a:r>
              <a:rPr lang="hr-HR" sz="2200" dirty="0">
                <a:solidFill>
                  <a:srgbClr val="002060"/>
                </a:solidFill>
              </a:rPr>
              <a:t> trenutne i maksimalne temperature zabilježene u </a:t>
            </a:r>
            <a:r>
              <a:rPr lang="hr-HR" sz="2200" b="1" dirty="0">
                <a:solidFill>
                  <a:srgbClr val="002060"/>
                </a:solidFill>
              </a:rPr>
              <a:t>veljači</a:t>
            </a:r>
            <a:r>
              <a:rPr lang="hr-HR" sz="2200" dirty="0">
                <a:solidFill>
                  <a:srgbClr val="002060"/>
                </a:solidFill>
              </a:rPr>
              <a:t> i </a:t>
            </a:r>
            <a:r>
              <a:rPr lang="hr-HR" sz="2200" b="1" dirty="0">
                <a:solidFill>
                  <a:srgbClr val="002060"/>
                </a:solidFill>
              </a:rPr>
              <a:t>prosincu</a:t>
            </a:r>
            <a:r>
              <a:rPr lang="hr-HR" sz="2200" dirty="0">
                <a:solidFill>
                  <a:srgbClr val="002060"/>
                </a:solidFill>
              </a:rPr>
              <a:t>, a </a:t>
            </a:r>
            <a:r>
              <a:rPr lang="hr-HR" sz="2200" b="1" dirty="0">
                <a:solidFill>
                  <a:srgbClr val="002060"/>
                </a:solidFill>
              </a:rPr>
              <a:t>najviše</a:t>
            </a:r>
            <a:r>
              <a:rPr lang="hr-HR" sz="2200" dirty="0">
                <a:solidFill>
                  <a:srgbClr val="002060"/>
                </a:solidFill>
              </a:rPr>
              <a:t> trenutne i maksimalne temperature u </a:t>
            </a:r>
            <a:r>
              <a:rPr lang="hr-HR" sz="2200" b="1" dirty="0">
                <a:solidFill>
                  <a:srgbClr val="002060"/>
                </a:solidFill>
              </a:rPr>
              <a:t>lipnju</a:t>
            </a:r>
            <a:r>
              <a:rPr lang="hr-HR" sz="2200" dirty="0">
                <a:solidFill>
                  <a:srgbClr val="002060"/>
                </a:solidFill>
              </a:rPr>
              <a:t>, </a:t>
            </a:r>
            <a:r>
              <a:rPr lang="hr-HR" sz="2200" b="1" dirty="0">
                <a:solidFill>
                  <a:srgbClr val="002060"/>
                </a:solidFill>
              </a:rPr>
              <a:t>srpnju</a:t>
            </a:r>
            <a:r>
              <a:rPr lang="hr-HR" sz="2200" dirty="0">
                <a:solidFill>
                  <a:srgbClr val="002060"/>
                </a:solidFill>
              </a:rPr>
              <a:t> i </a:t>
            </a:r>
            <a:r>
              <a:rPr lang="hr-HR" sz="2200" b="1" dirty="0">
                <a:solidFill>
                  <a:srgbClr val="002060"/>
                </a:solidFill>
              </a:rPr>
              <a:t>kolovozu</a:t>
            </a:r>
            <a:r>
              <a:rPr lang="hr-HR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00100" y="1714487"/>
          <a:ext cx="6929486" cy="3567997"/>
        </p:xfrm>
        <a:graphic>
          <a:graphicData uri="http://schemas.openxmlformats.org/presentationml/2006/ole">
            <p:oleObj spid="_x0000_s21506" name="Bitmap Image" r:id="rId4" imgW="6211167" imgH="3457143" progId="PBrush">
              <p:embed/>
            </p:oleObj>
          </a:graphicData>
        </a:graphic>
      </p:graphicFrame>
      <p:sp>
        <p:nvSpPr>
          <p:cNvPr id="6" name="Pravokutnik 5"/>
          <p:cNvSpPr/>
          <p:nvPr/>
        </p:nvSpPr>
        <p:spPr>
          <a:xfrm>
            <a:off x="214282" y="5500702"/>
            <a:ext cx="70723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solidFill>
                  <a:srgbClr val="002060"/>
                </a:solidFill>
              </a:rPr>
              <a:t>Iz grafikona je vidljivo da su </a:t>
            </a:r>
            <a:r>
              <a:rPr lang="hr-HR" sz="2200" b="1" dirty="0">
                <a:solidFill>
                  <a:srgbClr val="002060"/>
                </a:solidFill>
              </a:rPr>
              <a:t>najniže</a:t>
            </a:r>
            <a:r>
              <a:rPr lang="hr-HR" sz="2200" dirty="0">
                <a:solidFill>
                  <a:srgbClr val="002060"/>
                </a:solidFill>
              </a:rPr>
              <a:t> trenutačne i maksimalne temperature u 2013. godini zabilježene u </a:t>
            </a:r>
            <a:r>
              <a:rPr lang="hr-HR" sz="2200" b="1" dirty="0">
                <a:solidFill>
                  <a:srgbClr val="002060"/>
                </a:solidFill>
              </a:rPr>
              <a:t>veljači</a:t>
            </a:r>
            <a:r>
              <a:rPr lang="hr-HR" sz="2200" dirty="0">
                <a:solidFill>
                  <a:srgbClr val="002060"/>
                </a:solidFill>
              </a:rPr>
              <a:t>, a </a:t>
            </a:r>
            <a:r>
              <a:rPr lang="hr-HR" sz="2200" b="1" dirty="0">
                <a:solidFill>
                  <a:srgbClr val="002060"/>
                </a:solidFill>
              </a:rPr>
              <a:t>najviše</a:t>
            </a:r>
            <a:r>
              <a:rPr lang="hr-HR" sz="2200" dirty="0">
                <a:solidFill>
                  <a:srgbClr val="002060"/>
                </a:solidFill>
              </a:rPr>
              <a:t> u </a:t>
            </a:r>
            <a:r>
              <a:rPr lang="hr-HR" sz="2200" b="1" dirty="0">
                <a:solidFill>
                  <a:srgbClr val="002060"/>
                </a:solidFill>
              </a:rPr>
              <a:t>lipnju</a:t>
            </a:r>
            <a:r>
              <a:rPr lang="hr-HR" sz="2200" dirty="0">
                <a:solidFill>
                  <a:srgbClr val="002060"/>
                </a:solidFill>
              </a:rPr>
              <a:t> i </a:t>
            </a:r>
            <a:r>
              <a:rPr lang="hr-HR" sz="2200" b="1" dirty="0">
                <a:solidFill>
                  <a:srgbClr val="002060"/>
                </a:solidFill>
              </a:rPr>
              <a:t>kolovozu</a:t>
            </a:r>
            <a:r>
              <a:rPr lang="hr-HR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571472" y="142852"/>
            <a:ext cx="7901014" cy="128588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Trenutačne</a:t>
            </a:r>
            <a:r>
              <a:rPr kumimoji="0" lang="hr-HR" sz="6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hr-HR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maksimalne</a:t>
            </a:r>
            <a:r>
              <a:rPr kumimoji="0" lang="hr-HR" sz="6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temperature zraka u 2013. godini izmjerene na našoj školskoj Globe postaji (</a:t>
            </a:r>
            <a:r>
              <a:rPr kumimoji="0" lang="hr-HR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1.1.2013.-31.10.2013</a:t>
            </a:r>
            <a:r>
              <a:rPr kumimoji="0" lang="hr-HR" sz="6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6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</a:rPr>
              <a:t>Izrada </a:t>
            </a:r>
            <a:r>
              <a:rPr lang="hr-HR" sz="3200" b="1" dirty="0">
                <a:solidFill>
                  <a:srgbClr val="002060"/>
                </a:solidFill>
              </a:rPr>
              <a:t>grafičkih prikaza </a:t>
            </a:r>
            <a:r>
              <a:rPr lang="hr-HR" sz="4000" b="1" dirty="0">
                <a:solidFill>
                  <a:srgbClr val="002060"/>
                </a:solidFill>
              </a:rPr>
              <a:t>koncentracije ozona </a:t>
            </a:r>
            <a:r>
              <a:rPr lang="hr-HR" sz="4000" b="1" dirty="0" smtClean="0">
                <a:solidFill>
                  <a:srgbClr val="002060"/>
                </a:solidFill>
              </a:rPr>
              <a:t>(</a:t>
            </a:r>
            <a:r>
              <a:rPr lang="hr-HR" sz="3200" b="1" dirty="0" err="1" smtClean="0">
                <a:solidFill>
                  <a:srgbClr val="002060"/>
                </a:solidFill>
              </a:rPr>
              <a:t>μg</a:t>
            </a:r>
            <a:r>
              <a:rPr lang="hr-HR" sz="3200" b="1" dirty="0" smtClean="0">
                <a:solidFill>
                  <a:srgbClr val="002060"/>
                </a:solidFill>
              </a:rPr>
              <a:t>/m</a:t>
            </a:r>
            <a:r>
              <a:rPr lang="hr-HR" sz="3200" b="1" baseline="30000" dirty="0" smtClean="0">
                <a:solidFill>
                  <a:srgbClr val="002060"/>
                </a:solidFill>
              </a:rPr>
              <a:t>3</a:t>
            </a:r>
            <a:r>
              <a:rPr lang="hr-HR" sz="3200" baseline="30000" dirty="0" smtClean="0">
                <a:solidFill>
                  <a:srgbClr val="002060"/>
                </a:solidFill>
              </a:rPr>
              <a:t> </a:t>
            </a:r>
            <a:r>
              <a:rPr lang="hr-HR" sz="3200" b="1" dirty="0" smtClean="0">
                <a:solidFill>
                  <a:srgbClr val="002060"/>
                </a:solidFill>
              </a:rPr>
              <a:t>) koristeći </a:t>
            </a:r>
            <a:r>
              <a:rPr lang="hr-HR" sz="3200" b="1" dirty="0">
                <a:solidFill>
                  <a:srgbClr val="002060"/>
                </a:solidFill>
              </a:rPr>
              <a:t>podatke s mjerne postaje u Slavonskom </a:t>
            </a:r>
            <a:r>
              <a:rPr lang="hr-HR" sz="3200" b="1" dirty="0" smtClean="0">
                <a:solidFill>
                  <a:srgbClr val="002060"/>
                </a:solidFill>
              </a:rPr>
              <a:t>Brodu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357158" y="142852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000" b="1" dirty="0" smtClean="0">
                <a:solidFill>
                  <a:srgbClr val="002060"/>
                </a:solidFill>
              </a:rPr>
              <a:t>M</a:t>
            </a:r>
            <a:r>
              <a:rPr lang="en-GB" sz="3000" b="1" dirty="0" err="1" smtClean="0">
                <a:solidFill>
                  <a:srgbClr val="002060"/>
                </a:solidFill>
              </a:rPr>
              <a:t>inimalne</a:t>
            </a:r>
            <a:r>
              <a:rPr lang="en-GB" sz="3000" dirty="0" smtClean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i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maksimalne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vrijednosti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koncentracije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 err="1" smtClean="0">
                <a:solidFill>
                  <a:srgbClr val="002060"/>
                </a:solidFill>
              </a:rPr>
              <a:t>ozona</a:t>
            </a:r>
            <a:r>
              <a:rPr lang="hr-HR" sz="3000" b="1" dirty="0" smtClean="0">
                <a:solidFill>
                  <a:srgbClr val="002060"/>
                </a:solidFill>
              </a:rPr>
              <a:t> (</a:t>
            </a:r>
            <a:r>
              <a:rPr lang="hr-HR" sz="3000" dirty="0" err="1" smtClean="0">
                <a:solidFill>
                  <a:srgbClr val="002060"/>
                </a:solidFill>
              </a:rPr>
              <a:t>μg</a:t>
            </a:r>
            <a:r>
              <a:rPr lang="hr-HR" sz="3000" dirty="0" smtClean="0">
                <a:solidFill>
                  <a:srgbClr val="002060"/>
                </a:solidFill>
              </a:rPr>
              <a:t>/m</a:t>
            </a:r>
            <a:r>
              <a:rPr lang="hr-HR" sz="3000" baseline="30000" dirty="0" smtClean="0">
                <a:solidFill>
                  <a:srgbClr val="002060"/>
                </a:solidFill>
              </a:rPr>
              <a:t>3</a:t>
            </a:r>
            <a:r>
              <a:rPr lang="en-GB" sz="3000" dirty="0" smtClean="0">
                <a:solidFill>
                  <a:srgbClr val="002060"/>
                </a:solidFill>
              </a:rPr>
              <a:t> </a:t>
            </a:r>
            <a:r>
              <a:rPr lang="hr-HR" sz="3000" dirty="0" smtClean="0">
                <a:solidFill>
                  <a:srgbClr val="002060"/>
                </a:solidFill>
              </a:rPr>
              <a:t>) </a:t>
            </a:r>
            <a:r>
              <a:rPr lang="en-GB" sz="3000" dirty="0" err="1" smtClean="0">
                <a:solidFill>
                  <a:srgbClr val="002060"/>
                </a:solidFill>
              </a:rPr>
              <a:t>preuzete</a:t>
            </a:r>
            <a:r>
              <a:rPr lang="en-GB" sz="3000" dirty="0" smtClean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sa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mjerne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postaje</a:t>
            </a:r>
            <a:r>
              <a:rPr lang="en-GB" sz="3000" dirty="0">
                <a:solidFill>
                  <a:srgbClr val="002060"/>
                </a:solidFill>
              </a:rPr>
              <a:t> u </a:t>
            </a:r>
            <a:r>
              <a:rPr lang="en-GB" sz="3000" dirty="0" err="1">
                <a:solidFill>
                  <a:srgbClr val="002060"/>
                </a:solidFill>
              </a:rPr>
              <a:t>Slavonskom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Brodu</a:t>
            </a:r>
            <a:r>
              <a:rPr lang="en-GB" sz="3000" dirty="0">
                <a:solidFill>
                  <a:srgbClr val="002060"/>
                </a:solidFill>
              </a:rPr>
              <a:t>, </a:t>
            </a:r>
            <a:r>
              <a:rPr lang="en-GB" sz="3000" dirty="0" err="1" smtClean="0">
                <a:solidFill>
                  <a:srgbClr val="002060"/>
                </a:solidFill>
              </a:rPr>
              <a:t>za</a:t>
            </a:r>
            <a:r>
              <a:rPr lang="en-GB" sz="3000" dirty="0" smtClean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razdoblje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od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svibnja</a:t>
            </a:r>
            <a:r>
              <a:rPr lang="en-GB" sz="3000" dirty="0">
                <a:solidFill>
                  <a:srgbClr val="002060"/>
                </a:solidFill>
              </a:rPr>
              <a:t> do </a:t>
            </a:r>
            <a:r>
              <a:rPr lang="en-GB" sz="3000" dirty="0" err="1">
                <a:solidFill>
                  <a:srgbClr val="002060"/>
                </a:solidFill>
              </a:rPr>
              <a:t>prosinca</a:t>
            </a:r>
            <a:r>
              <a:rPr lang="en-GB" sz="3000" dirty="0">
                <a:solidFill>
                  <a:srgbClr val="002060"/>
                </a:solidFill>
              </a:rPr>
              <a:t> 2012. </a:t>
            </a:r>
            <a:r>
              <a:rPr lang="en-GB" sz="3000" dirty="0" err="1">
                <a:solidFill>
                  <a:srgbClr val="002060"/>
                </a:solidFill>
              </a:rPr>
              <a:t>godine</a:t>
            </a:r>
            <a:r>
              <a:rPr lang="en-GB" sz="3000" dirty="0">
                <a:solidFill>
                  <a:srgbClr val="002060"/>
                </a:solidFill>
              </a:rPr>
              <a:t>. </a:t>
            </a:r>
            <a:endParaRPr lang="en-US" sz="3000" dirty="0">
              <a:solidFill>
                <a:srgbClr val="002060"/>
              </a:solidFill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357158" y="2143116"/>
          <a:ext cx="821537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142852"/>
            <a:ext cx="878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000" b="1" dirty="0" smtClean="0">
                <a:solidFill>
                  <a:srgbClr val="002060"/>
                </a:solidFill>
              </a:rPr>
              <a:t>M</a:t>
            </a:r>
            <a:r>
              <a:rPr lang="en-GB" sz="3000" b="1" dirty="0" err="1" smtClean="0">
                <a:solidFill>
                  <a:srgbClr val="002060"/>
                </a:solidFill>
              </a:rPr>
              <a:t>inimalne</a:t>
            </a:r>
            <a:r>
              <a:rPr lang="en-GB" sz="3000" dirty="0" smtClean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i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maksimalne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vrijednosti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koncentracije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ozona</a:t>
            </a:r>
            <a:r>
              <a:rPr lang="en-GB" sz="3000" dirty="0">
                <a:solidFill>
                  <a:srgbClr val="002060"/>
                </a:solidFill>
              </a:rPr>
              <a:t>  </a:t>
            </a:r>
            <a:r>
              <a:rPr lang="hr-HR" sz="3000" dirty="0" smtClean="0">
                <a:solidFill>
                  <a:srgbClr val="002060"/>
                </a:solidFill>
              </a:rPr>
              <a:t>(</a:t>
            </a:r>
            <a:r>
              <a:rPr lang="hr-HR" sz="3000" dirty="0" err="1" smtClean="0">
                <a:solidFill>
                  <a:srgbClr val="002060"/>
                </a:solidFill>
              </a:rPr>
              <a:t>μg</a:t>
            </a:r>
            <a:r>
              <a:rPr lang="hr-HR" sz="3000" dirty="0" smtClean="0">
                <a:solidFill>
                  <a:srgbClr val="002060"/>
                </a:solidFill>
              </a:rPr>
              <a:t>/m</a:t>
            </a:r>
            <a:r>
              <a:rPr lang="hr-HR" sz="3000" baseline="30000" dirty="0" smtClean="0">
                <a:solidFill>
                  <a:srgbClr val="002060"/>
                </a:solidFill>
              </a:rPr>
              <a:t>3</a:t>
            </a:r>
            <a:r>
              <a:rPr lang="hr-HR" sz="3000" dirty="0" smtClean="0">
                <a:solidFill>
                  <a:srgbClr val="002060"/>
                </a:solidFill>
              </a:rPr>
              <a:t>) </a:t>
            </a:r>
            <a:r>
              <a:rPr lang="en-GB" sz="3000" dirty="0" err="1" smtClean="0">
                <a:solidFill>
                  <a:srgbClr val="002060"/>
                </a:solidFill>
              </a:rPr>
              <a:t>za</a:t>
            </a:r>
            <a:r>
              <a:rPr lang="en-GB" sz="3000" dirty="0" smtClean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razdoblje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od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siječnja</a:t>
            </a:r>
            <a:r>
              <a:rPr lang="en-GB" sz="3000" dirty="0">
                <a:solidFill>
                  <a:srgbClr val="002060"/>
                </a:solidFill>
              </a:rPr>
              <a:t> do </a:t>
            </a:r>
            <a:r>
              <a:rPr lang="en-GB" sz="3000" dirty="0" err="1">
                <a:solidFill>
                  <a:srgbClr val="002060"/>
                </a:solidFill>
              </a:rPr>
              <a:t>listopada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>
                <a:solidFill>
                  <a:srgbClr val="002060"/>
                </a:solidFill>
              </a:rPr>
              <a:t>2013</a:t>
            </a:r>
            <a:r>
              <a:rPr lang="en-GB" sz="3000" dirty="0">
                <a:solidFill>
                  <a:srgbClr val="002060"/>
                </a:solidFill>
              </a:rPr>
              <a:t>. </a:t>
            </a:r>
            <a:r>
              <a:rPr lang="en-GB" sz="3000" dirty="0" err="1">
                <a:solidFill>
                  <a:srgbClr val="002060"/>
                </a:solidFill>
              </a:rPr>
              <a:t>godine</a:t>
            </a:r>
            <a:r>
              <a:rPr lang="en-GB" sz="3000" dirty="0">
                <a:solidFill>
                  <a:srgbClr val="002060"/>
                </a:solidFill>
              </a:rPr>
              <a:t>. </a:t>
            </a:r>
            <a:endParaRPr lang="en-US" sz="3000" dirty="0">
              <a:solidFill>
                <a:srgbClr val="002060"/>
              </a:solidFill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428596" y="1800225"/>
          <a:ext cx="8143932" cy="427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2100276"/>
          </a:xfrm>
        </p:spPr>
        <p:txBody>
          <a:bodyPr>
            <a:noAutofit/>
          </a:bodyPr>
          <a:lstStyle/>
          <a:p>
            <a:r>
              <a:rPr lang="hr-HR" sz="3000" b="1" dirty="0" smtClean="0">
                <a:solidFill>
                  <a:srgbClr val="002060"/>
                </a:solidFill>
              </a:rPr>
              <a:t>Uspoređivanje podataka  </a:t>
            </a:r>
            <a:r>
              <a:rPr lang="hr-HR" sz="3200" b="1" dirty="0">
                <a:solidFill>
                  <a:srgbClr val="002060"/>
                </a:solidFill>
              </a:rPr>
              <a:t>prosječnih</a:t>
            </a:r>
            <a:r>
              <a:rPr lang="hr-HR" sz="3000" b="1" dirty="0">
                <a:solidFill>
                  <a:srgbClr val="002060"/>
                </a:solidFill>
              </a:rPr>
              <a:t> mjesečnih temperatura zraka  tijekom  2013. godine sa maksimalnim koncentracijama ozona u navedenom periodu</a:t>
            </a:r>
            <a:r>
              <a:rPr lang="en-US" sz="3000" dirty="0">
                <a:solidFill>
                  <a:srgbClr val="002060"/>
                </a:solidFill>
              </a:rPr>
              <a:t/>
            </a:r>
            <a:br>
              <a:rPr lang="en-US" sz="3000" dirty="0">
                <a:solidFill>
                  <a:srgbClr val="002060"/>
                </a:solidFill>
              </a:rPr>
            </a:br>
            <a:endParaRPr lang="en-US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/>
        </p:nvGraphicFramePr>
        <p:xfrm>
          <a:off x="285720" y="285728"/>
          <a:ext cx="835824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avokutnik 5"/>
          <p:cNvSpPr/>
          <p:nvPr/>
        </p:nvSpPr>
        <p:spPr>
          <a:xfrm>
            <a:off x="4429124" y="5349895"/>
            <a:ext cx="30718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B050"/>
                </a:solidFill>
              </a:rPr>
              <a:t>Najviša</a:t>
            </a:r>
            <a:r>
              <a:rPr lang="hr-HR" b="1" dirty="0" smtClean="0">
                <a:solidFill>
                  <a:srgbClr val="00B050"/>
                </a:solidFill>
              </a:rPr>
              <a:t> prosječna mjesečna temperatura zraka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hr-HR" b="1" dirty="0" smtClean="0">
                <a:solidFill>
                  <a:srgbClr val="00B050"/>
                </a:solidFill>
              </a:rPr>
              <a:t>i  najviša maksimalna koncentracija ozona su bile u kolovozu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85720" y="5357826"/>
            <a:ext cx="36433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FF0000"/>
                </a:solidFill>
              </a:rPr>
              <a:t>Najniža</a:t>
            </a:r>
            <a:r>
              <a:rPr lang="hr-HR" b="1" dirty="0" smtClean="0">
                <a:solidFill>
                  <a:srgbClr val="FF0000"/>
                </a:solidFill>
              </a:rPr>
              <a:t> prosječna mjesečna temperatura zraka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hr-HR" b="1" dirty="0" smtClean="0">
                <a:solidFill>
                  <a:srgbClr val="FF0000"/>
                </a:solidFill>
              </a:rPr>
              <a:t>i  najniža maksimalna koncentracija ozona su bile u veljači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 </a:t>
            </a:r>
            <a:r>
              <a:rPr lang="hr-HR" sz="3600" b="1" dirty="0"/>
              <a:t>Izlaganje </a:t>
            </a:r>
            <a:r>
              <a:rPr lang="hr-HR" sz="3600" b="1" dirty="0" smtClean="0"/>
              <a:t>ozon-detektora</a:t>
            </a:r>
            <a:endParaRPr lang="en-US" sz="3600" dirty="0"/>
          </a:p>
        </p:txBody>
      </p:sp>
      <p:sp>
        <p:nvSpPr>
          <p:cNvPr id="3" name="Pravokutnik 2"/>
          <p:cNvSpPr/>
          <p:nvPr/>
        </p:nvSpPr>
        <p:spPr>
          <a:xfrm>
            <a:off x="1000100" y="1500174"/>
            <a:ext cx="692948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>
                <a:solidFill>
                  <a:srgbClr val="7030A0"/>
                </a:solidFill>
              </a:rPr>
              <a:t>Ozon detektor kao indikator koristili smo tijekom određenog perioda 2012. i 2013. godine od 11:00-19:00  te uočili promjenu boje samo u slučaju kada smo na serveru očitavali koncentraciju ozona veću od 40 </a:t>
            </a:r>
            <a:r>
              <a:rPr lang="hr-HR" sz="2200" b="1" dirty="0" err="1">
                <a:solidFill>
                  <a:srgbClr val="7030A0"/>
                </a:solidFill>
              </a:rPr>
              <a:t>μg</a:t>
            </a:r>
            <a:r>
              <a:rPr lang="hr-HR" sz="2200" b="1" dirty="0">
                <a:solidFill>
                  <a:srgbClr val="7030A0"/>
                </a:solidFill>
              </a:rPr>
              <a:t>/m</a:t>
            </a:r>
            <a:r>
              <a:rPr lang="hr-HR" sz="2200" b="1" baseline="30000" dirty="0">
                <a:solidFill>
                  <a:srgbClr val="7030A0"/>
                </a:solidFill>
              </a:rPr>
              <a:t>3</a:t>
            </a:r>
            <a:r>
              <a:rPr lang="hr-HR" sz="2200" b="1" dirty="0" smtClean="0">
                <a:solidFill>
                  <a:srgbClr val="7030A0"/>
                </a:solidFill>
              </a:rPr>
              <a:t>.</a:t>
            </a:r>
          </a:p>
          <a:p>
            <a:endParaRPr lang="hr-HR" sz="2200" b="1" dirty="0" smtClean="0">
              <a:solidFill>
                <a:srgbClr val="7030A0"/>
              </a:solidFill>
            </a:endParaRPr>
          </a:p>
          <a:p>
            <a:r>
              <a:rPr lang="hr-HR" sz="2200" b="1" dirty="0">
                <a:solidFill>
                  <a:srgbClr val="00B050"/>
                </a:solidFill>
              </a:rPr>
              <a:t>Kroz period mjerenja, prema saznanjima nadležnih institucija, Rafinerija nafte </a:t>
            </a:r>
            <a:r>
              <a:rPr lang="hr-HR" sz="2200" b="1" dirty="0" smtClean="0">
                <a:solidFill>
                  <a:srgbClr val="00B050"/>
                </a:solidFill>
              </a:rPr>
              <a:t> Bosanskom Brodu je </a:t>
            </a:r>
            <a:r>
              <a:rPr lang="hr-HR" sz="2200" b="1" dirty="0">
                <a:solidFill>
                  <a:srgbClr val="00B050"/>
                </a:solidFill>
              </a:rPr>
              <a:t>radila podjednakim intenzitetom.</a:t>
            </a:r>
            <a:endParaRPr lang="en-US" sz="22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1071538" y="4429132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Prema boji trakice nismo mogli zaključiti koje su koncentracije ozona, tako da su nam trakice poslužile samo kao indikator, a vrijednosti smo očitavali sa servera mjerne postaje za kakvoću zraka u Slavonskom Brodu.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8094" t="32791" r="31797" b="34396"/>
          <a:stretch>
            <a:fillRect/>
          </a:stretch>
        </p:blipFill>
        <p:spPr bwMode="auto">
          <a:xfrm rot="566650">
            <a:off x="6123671" y="1412228"/>
            <a:ext cx="27481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l="23402" t="21562" r="18785" b="24062"/>
          <a:stretch>
            <a:fillRect/>
          </a:stretch>
        </p:blipFill>
        <p:spPr bwMode="auto">
          <a:xfrm rot="5154940">
            <a:off x="4140399" y="3567106"/>
            <a:ext cx="214872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Slika 1" descr="P2290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4"/>
            <a:ext cx="6143668" cy="460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Uspjeli smo dokazati naše hipoteze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/>
              <a:t> </a:t>
            </a:r>
            <a:endParaRPr lang="en-US" dirty="0"/>
          </a:p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UČENICI</a:t>
            </a:r>
            <a:r>
              <a:rPr lang="hr-HR" dirty="0">
                <a:solidFill>
                  <a:srgbClr val="002060"/>
                </a:solidFill>
              </a:rPr>
              <a:t>: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Ena </a:t>
            </a:r>
            <a:r>
              <a:rPr lang="hr-HR" b="1" dirty="0" err="1" smtClean="0">
                <a:solidFill>
                  <a:srgbClr val="002060"/>
                </a:solidFill>
              </a:rPr>
              <a:t>Vilagoš</a:t>
            </a:r>
            <a:r>
              <a:rPr lang="hr-HR" b="1" dirty="0" smtClean="0">
                <a:solidFill>
                  <a:srgbClr val="002060"/>
                </a:solidFill>
              </a:rPr>
              <a:t>, </a:t>
            </a:r>
            <a:r>
              <a:rPr lang="hr-HR" b="1" dirty="0">
                <a:solidFill>
                  <a:srgbClr val="002060"/>
                </a:solidFill>
              </a:rPr>
              <a:t>Barbara </a:t>
            </a:r>
            <a:r>
              <a:rPr lang="hr-HR" b="1" dirty="0" err="1">
                <a:solidFill>
                  <a:srgbClr val="002060"/>
                </a:solidFill>
              </a:rPr>
              <a:t>Domjanović</a:t>
            </a:r>
            <a:r>
              <a:rPr lang="hr-HR" b="1" dirty="0">
                <a:solidFill>
                  <a:srgbClr val="002060"/>
                </a:solidFill>
              </a:rPr>
              <a:t>, Helena Mršić, </a:t>
            </a:r>
            <a:endParaRPr lang="hr-H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Paulina </a:t>
            </a:r>
            <a:r>
              <a:rPr lang="hr-HR" b="1" dirty="0" err="1">
                <a:solidFill>
                  <a:srgbClr val="002060"/>
                </a:solidFill>
              </a:rPr>
              <a:t>Dravec</a:t>
            </a:r>
            <a:r>
              <a:rPr lang="hr-HR" b="1" dirty="0">
                <a:solidFill>
                  <a:srgbClr val="002060"/>
                </a:solidFill>
              </a:rPr>
              <a:t>, Josipa </a:t>
            </a:r>
            <a:r>
              <a:rPr lang="hr-HR" b="1" dirty="0" err="1" smtClean="0">
                <a:solidFill>
                  <a:srgbClr val="002060"/>
                </a:solidFill>
              </a:rPr>
              <a:t>Prša</a:t>
            </a:r>
            <a:endParaRPr lang="hr-HR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b="1" dirty="0">
                <a:solidFill>
                  <a:srgbClr val="002060"/>
                </a:solidFill>
              </a:rPr>
              <a:t>MENTORI: </a:t>
            </a:r>
            <a:endParaRPr lang="hr-H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Jadranka </a:t>
            </a:r>
            <a:r>
              <a:rPr lang="hr-HR" b="1" dirty="0">
                <a:solidFill>
                  <a:srgbClr val="002060"/>
                </a:solidFill>
              </a:rPr>
              <a:t>Horvat i Maja Kocijan </a:t>
            </a:r>
            <a:r>
              <a:rPr lang="hr-HR" b="1" dirty="0" err="1">
                <a:solidFill>
                  <a:srgbClr val="002060"/>
                </a:solidFill>
              </a:rPr>
              <a:t>Lujić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dirty="0"/>
              <a:t> 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/>
          </a:bodyPr>
          <a:lstStyle/>
          <a:p>
            <a:r>
              <a:rPr lang="hr-HR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  <a:endParaRPr lang="en-US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143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1. Postoji međusobna povezanost temperature zraka, naoblake  i koncentracije atmosferskog ozona </a:t>
            </a:r>
          </a:p>
          <a:p>
            <a:pPr marL="0" indent="0">
              <a:buNone/>
            </a:pPr>
            <a:endParaRPr lang="hr-HR" sz="15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2. Najveća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koncentracija troposferskog ozona je prisutna </a:t>
            </a:r>
            <a:r>
              <a:rPr lang="hr-HR" b="1" dirty="0">
                <a:solidFill>
                  <a:srgbClr val="002060"/>
                </a:solidFill>
              </a:rPr>
              <a:t>tijekom ljetnih mjeseci </a:t>
            </a:r>
            <a:r>
              <a:rPr lang="hr-HR" dirty="0">
                <a:solidFill>
                  <a:srgbClr val="002060"/>
                </a:solidFill>
              </a:rPr>
              <a:t>(</a:t>
            </a:r>
            <a:r>
              <a:rPr lang="hr-HR" b="1" dirty="0">
                <a:solidFill>
                  <a:srgbClr val="FF0000"/>
                </a:solidFill>
              </a:rPr>
              <a:t>visoke temperature i izrazito sunčani dani</a:t>
            </a:r>
            <a:r>
              <a:rPr lang="hr-HR" dirty="0">
                <a:solidFill>
                  <a:srgbClr val="002060"/>
                </a:solidFill>
              </a:rPr>
              <a:t>), </a:t>
            </a:r>
            <a:endParaRPr lang="hr-H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002060"/>
                </a:solidFill>
              </a:rPr>
              <a:t>zatim </a:t>
            </a:r>
            <a:r>
              <a:rPr lang="hr-HR" dirty="0">
                <a:solidFill>
                  <a:srgbClr val="002060"/>
                </a:solidFill>
              </a:rPr>
              <a:t>slijedi nešto manja tijekom jeseni i proljeća (što ovisi o temperaturi i količini naoblake, te oborinama), </a:t>
            </a:r>
            <a:endParaRPr lang="hr-H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002060"/>
                </a:solidFill>
              </a:rPr>
              <a:t>dok </a:t>
            </a:r>
            <a:r>
              <a:rPr lang="hr-HR" dirty="0">
                <a:solidFill>
                  <a:srgbClr val="002060"/>
                </a:solidFill>
              </a:rPr>
              <a:t>je </a:t>
            </a:r>
            <a:r>
              <a:rPr lang="hr-HR" b="1" dirty="0">
                <a:solidFill>
                  <a:srgbClr val="002060"/>
                </a:solidFill>
              </a:rPr>
              <a:t>najmanja tijekom zime </a:t>
            </a:r>
            <a:r>
              <a:rPr lang="hr-HR" dirty="0">
                <a:solidFill>
                  <a:srgbClr val="002060"/>
                </a:solidFill>
              </a:rPr>
              <a:t>(</a:t>
            </a:r>
            <a:r>
              <a:rPr lang="hr-HR" b="1" dirty="0">
                <a:solidFill>
                  <a:srgbClr val="FF0000"/>
                </a:solidFill>
              </a:rPr>
              <a:t>najmanje sunčanih dana i niže temperature</a:t>
            </a:r>
            <a:r>
              <a:rPr lang="hr-HR" dirty="0">
                <a:solidFill>
                  <a:srgbClr val="002060"/>
                </a:solidFill>
              </a:rPr>
              <a:t>).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/>
          <a:lstStyle/>
          <a:p>
            <a:r>
              <a:rPr lang="hr-HR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  <a:endParaRPr lang="en-US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002060"/>
                </a:solidFill>
              </a:rPr>
              <a:t>Indikator trakice koje smo sami izradili promijenile su boju samo kada je izmjerena koncentracija ozona u atmosferi bila veća od 40 </a:t>
            </a:r>
            <a:r>
              <a:rPr lang="hr-HR" sz="3000" dirty="0" err="1">
                <a:solidFill>
                  <a:srgbClr val="002060"/>
                </a:solidFill>
              </a:rPr>
              <a:t>μg</a:t>
            </a:r>
            <a:r>
              <a:rPr lang="hr-HR" sz="3000" dirty="0">
                <a:solidFill>
                  <a:srgbClr val="002060"/>
                </a:solidFill>
              </a:rPr>
              <a:t>/m</a:t>
            </a:r>
            <a:r>
              <a:rPr lang="hr-HR" sz="3000" baseline="30000" dirty="0">
                <a:solidFill>
                  <a:srgbClr val="002060"/>
                </a:solidFill>
              </a:rPr>
              <a:t>3</a:t>
            </a:r>
            <a:r>
              <a:rPr lang="hr-HR" sz="3000" dirty="0">
                <a:solidFill>
                  <a:srgbClr val="002060"/>
                </a:solidFill>
              </a:rPr>
              <a:t>. </a:t>
            </a:r>
            <a:endParaRPr lang="hr-HR" sz="3000" dirty="0" smtClean="0">
              <a:solidFill>
                <a:srgbClr val="002060"/>
              </a:solidFill>
            </a:endParaRPr>
          </a:p>
          <a:p>
            <a:r>
              <a:rPr lang="en-GB" sz="3000" dirty="0" err="1" smtClean="0">
                <a:solidFill>
                  <a:srgbClr val="002060"/>
                </a:solidFill>
              </a:rPr>
              <a:t>Zaključak</a:t>
            </a:r>
            <a:r>
              <a:rPr lang="en-GB" sz="3000" dirty="0" smtClean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da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na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koncentraciju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troposferskog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ozona</a:t>
            </a:r>
            <a:r>
              <a:rPr lang="en-GB" sz="3000" dirty="0">
                <a:solidFill>
                  <a:srgbClr val="002060"/>
                </a:solidFill>
              </a:rPr>
              <a:t> ne </a:t>
            </a:r>
            <a:r>
              <a:rPr lang="en-GB" sz="3000" dirty="0" err="1">
                <a:solidFill>
                  <a:srgbClr val="002060"/>
                </a:solidFill>
              </a:rPr>
              <a:t>utječu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samo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>
                <a:solidFill>
                  <a:srgbClr val="002060"/>
                </a:solidFill>
              </a:rPr>
              <a:t>temperature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nego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i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naoblaka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omogućio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nam</a:t>
            </a:r>
            <a:r>
              <a:rPr lang="en-GB" sz="3000" dirty="0">
                <a:solidFill>
                  <a:srgbClr val="002060"/>
                </a:solidFill>
              </a:rPr>
              <a:t> je </a:t>
            </a:r>
            <a:r>
              <a:rPr lang="en-GB" sz="3000" b="1" dirty="0" err="1">
                <a:solidFill>
                  <a:srgbClr val="002060"/>
                </a:solidFill>
              </a:rPr>
              <a:t>ozon-detektor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koji</a:t>
            </a:r>
            <a:r>
              <a:rPr lang="en-GB" sz="3000" dirty="0">
                <a:solidFill>
                  <a:srgbClr val="002060"/>
                </a:solidFill>
              </a:rPr>
              <a:t> je </a:t>
            </a:r>
            <a:r>
              <a:rPr lang="en-GB" sz="3000" dirty="0" err="1">
                <a:solidFill>
                  <a:srgbClr val="002060"/>
                </a:solidFill>
              </a:rPr>
              <a:t>boju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mijenjao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dirty="0" err="1">
                <a:solidFill>
                  <a:srgbClr val="002060"/>
                </a:solidFill>
              </a:rPr>
              <a:t>samo</a:t>
            </a: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za</a:t>
            </a:r>
            <a:r>
              <a:rPr lang="en-GB" sz="3000" b="1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vrijeme</a:t>
            </a:r>
            <a:r>
              <a:rPr lang="en-GB" sz="3000" b="1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sunčanih</a:t>
            </a:r>
            <a:r>
              <a:rPr lang="en-GB" sz="3000" b="1" dirty="0">
                <a:solidFill>
                  <a:srgbClr val="002060"/>
                </a:solidFill>
              </a:rPr>
              <a:t> </a:t>
            </a:r>
            <a:r>
              <a:rPr lang="en-GB" sz="3000" b="1" dirty="0" err="1">
                <a:solidFill>
                  <a:srgbClr val="002060"/>
                </a:solidFill>
              </a:rPr>
              <a:t>dana</a:t>
            </a:r>
            <a:r>
              <a:rPr lang="en-GB" sz="3000" dirty="0">
                <a:solidFill>
                  <a:srgbClr val="002060"/>
                </a:solidFill>
              </a:rPr>
              <a:t>.</a:t>
            </a:r>
            <a:endParaRPr lang="en-US" sz="3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  <a:endParaRPr lang="en-US" spc="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2114552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Zaključili smo da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je raspodjela koncentracija atmosferskog ozona povezana sa atmosferskim čimbenicima tijekom godišnjih doba.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EF2D6E-45EC-4135-88B2-96BE1F351DBC}" type="slidenum">
              <a:rPr lang="en-US"/>
              <a:pPr/>
              <a:t>3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143000"/>
          </a:xfrm>
        </p:spPr>
        <p:txBody>
          <a:bodyPr/>
          <a:lstStyle/>
          <a:p>
            <a:pPr eaLnBrk="1" hangingPunct="1"/>
            <a:r>
              <a:rPr lang="hr-HR" sz="4000" b="1" dirty="0" smtClean="0">
                <a:solidFill>
                  <a:srgbClr val="002060"/>
                </a:solidFill>
              </a:rPr>
              <a:t>Što nas je potaknulo na istraživanje 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84300"/>
            <a:ext cx="8229600" cy="49244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dirty="0" smtClean="0">
                <a:solidFill>
                  <a:srgbClr val="002060"/>
                </a:solidFill>
              </a:rPr>
              <a:t>Spoznaja da živimo u gradu s onečišćenim zrakom II. kategorije</a:t>
            </a: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</a:rPr>
              <a:t>Upozorenja u medijima o velikoj koncentraciji troposferskog ozona izmjerenoj na mjernoj postaji u Slavonskom Brodu</a:t>
            </a: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</a:rPr>
              <a:t>Naš kontinuitet meteoroloških mjerenja u 2012. i 2013. godini</a:t>
            </a: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</a:rPr>
              <a:t>Pitanje postoji li međusobna povezanost temperature zraka i koncentracije troposferskog ozona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2D6A8-E69B-4FAD-85B1-BFD626695A18}" type="slidenum">
              <a:rPr lang="en-US"/>
              <a:pPr/>
              <a:t>4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dirty="0" smtClean="0">
                <a:solidFill>
                  <a:srgbClr val="002060"/>
                </a:solidFill>
              </a:rPr>
              <a:t>Vrijeme i mjesto prikupljanja podataka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Za prikaz podataka koristili smo podatke s naše školske meteorološke postaje prikupljene od 1.1.2012.-31.10.2013. godine</a:t>
            </a: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</a:rPr>
              <a:t>Podatke o koncentracijama ozona s mjerne postaje za kakvoću zraka u Slavonskom Brodu (1.5.2012. – 31.10.2013.)</a:t>
            </a: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</a:rPr>
              <a:t>Za izradu grafičkih podataka naših temperatura zraka koristili smo Web stranicu www.globe.gov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 smtClean="0"/>
              <a:t>Postavili smo sljedeće hipoteze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3578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b="1" dirty="0">
                <a:solidFill>
                  <a:srgbClr val="FF0000"/>
                </a:solidFill>
              </a:rPr>
              <a:t>Postoji međusobna povezanost temperature zraka, naoblake  i koncentracije atmosferskog ozona. 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hr-HR" b="1" dirty="0">
                <a:solidFill>
                  <a:srgbClr val="0070C0"/>
                </a:solidFill>
              </a:rPr>
              <a:t>Koncentracija troposferskog ozona u Slavonskom Brodu je viša u  ljetnim mjesecima kada je i količina Sunčevog zračenja u prizemnom sloju atmosfere najveća. U nedostatku podataka o zračenju, mjera za količinu Sunčevog zračenja u našem radu bit će temperatura zraka kao posljedica zračenja, uz provjeravanje i količine naoblake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hr-HR" b="1" dirty="0">
                <a:solidFill>
                  <a:srgbClr val="7030A0"/>
                </a:solidFill>
              </a:rPr>
              <a:t>Promjena boje ozon-detektora  znači veću koncentraciju troposferskog ozona što ćemo provjeravati očitavanjem izmjerenih koncentracija ozona na mjernoj postaji u Slavonskom Brodu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hr-HR" b="1" dirty="0" smtClean="0"/>
              <a:t>Plan aktivnosti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72098"/>
          </a:xfrm>
        </p:spPr>
        <p:txBody>
          <a:bodyPr>
            <a:normAutofit lnSpcReduction="10000"/>
          </a:bodyPr>
          <a:lstStyle/>
          <a:p>
            <a:pPr lvl="0"/>
            <a:r>
              <a:rPr lang="hr-HR" b="1" dirty="0">
                <a:solidFill>
                  <a:srgbClr val="7030A0"/>
                </a:solidFill>
              </a:rPr>
              <a:t>Izraditi ozon-detektor (po principu ''sam svoj majstor'' po naputku SŠ Mate Blažine iz Labina)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hr-HR" b="1" dirty="0">
                <a:solidFill>
                  <a:srgbClr val="00B050"/>
                </a:solidFill>
              </a:rPr>
              <a:t>Izraditi grafičke prikaze temperatura zraka koristeći Globe bazu podataka i grafičke prikaze naoblake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hr-HR" b="1" dirty="0">
                <a:solidFill>
                  <a:srgbClr val="FF0000"/>
                </a:solidFill>
              </a:rPr>
              <a:t>Izraditi grafičke prikaze koncentracije ozona koristeći podatke s mjerne postaje u Slavonskom Brodu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Usporediti podatke srednjih mjesečnih temperatura zraka i koncentracije ozona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</a:t>
            </a:r>
            <a:endParaRPr lang="en-US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Stratosferski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sloj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ozona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upija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najve</a:t>
            </a:r>
            <a:r>
              <a:rPr lang="en-GB" dirty="0">
                <a:solidFill>
                  <a:srgbClr val="0070C0"/>
                </a:solidFill>
              </a:rPr>
              <a:t>ć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dio</a:t>
            </a:r>
            <a:r>
              <a:rPr lang="en-GB" dirty="0">
                <a:solidFill>
                  <a:srgbClr val="0070C0"/>
                </a:solidFill>
              </a:rPr>
              <a:t> (77%) š</a:t>
            </a:r>
            <a:r>
              <a:rPr lang="en-US" dirty="0" err="1">
                <a:solidFill>
                  <a:srgbClr val="0070C0"/>
                </a:solidFill>
              </a:rPr>
              <a:t>tetnog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biolo</a:t>
            </a:r>
            <a:r>
              <a:rPr lang="en-GB" dirty="0">
                <a:solidFill>
                  <a:srgbClr val="0070C0"/>
                </a:solidFill>
              </a:rPr>
              <a:t>š</a:t>
            </a:r>
            <a:r>
              <a:rPr lang="en-US" dirty="0" err="1">
                <a:solidFill>
                  <a:srgbClr val="0070C0"/>
                </a:solidFill>
              </a:rPr>
              <a:t>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aktivnog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djelovanja</a:t>
            </a:r>
            <a:r>
              <a:rPr lang="en-US" dirty="0">
                <a:solidFill>
                  <a:srgbClr val="0070C0"/>
                </a:solidFill>
              </a:rPr>
              <a:t> Sun</a:t>
            </a:r>
            <a:r>
              <a:rPr lang="en-GB" dirty="0">
                <a:solidFill>
                  <a:srgbClr val="0070C0"/>
                </a:solidFill>
              </a:rPr>
              <a:t>č</a:t>
            </a:r>
            <a:r>
              <a:rPr lang="en-US" dirty="0" err="1">
                <a:solidFill>
                  <a:srgbClr val="0070C0"/>
                </a:solidFill>
              </a:rPr>
              <a:t>evih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UV</a:t>
            </a:r>
            <a:r>
              <a:rPr lang="en-GB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B </a:t>
            </a:r>
            <a:r>
              <a:rPr lang="en-US" dirty="0" err="1" smtClean="0">
                <a:solidFill>
                  <a:srgbClr val="0070C0"/>
                </a:solidFill>
              </a:rPr>
              <a:t>zraka</a:t>
            </a:r>
            <a:r>
              <a:rPr lang="hr-HR" dirty="0" smtClean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Bez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filterske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uloge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ozonskog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sloja</a:t>
            </a:r>
            <a:r>
              <a:rPr lang="en-GB" dirty="0">
                <a:solidFill>
                  <a:srgbClr val="0070C0"/>
                </a:solidFill>
              </a:rPr>
              <a:t> ž</a:t>
            </a:r>
            <a:r>
              <a:rPr lang="en-US" dirty="0" err="1">
                <a:solidFill>
                  <a:srgbClr val="0070C0"/>
                </a:solidFill>
              </a:rPr>
              <a:t>ivot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Zemlji</a:t>
            </a:r>
            <a:r>
              <a:rPr lang="en-US" dirty="0">
                <a:solidFill>
                  <a:srgbClr val="0070C0"/>
                </a:solidFill>
              </a:rPr>
              <a:t> ne bi bio </a:t>
            </a:r>
            <a:r>
              <a:rPr lang="en-US" dirty="0" err="1">
                <a:solidFill>
                  <a:srgbClr val="0070C0"/>
                </a:solidFill>
              </a:rPr>
              <a:t>mogu</a:t>
            </a:r>
            <a:r>
              <a:rPr lang="en-GB" dirty="0">
                <a:solidFill>
                  <a:srgbClr val="0070C0"/>
                </a:solidFill>
              </a:rPr>
              <a:t>ć </a:t>
            </a:r>
            <a:r>
              <a:rPr lang="en-US" dirty="0" err="1">
                <a:solidFill>
                  <a:srgbClr val="0070C0"/>
                </a:solidFill>
              </a:rPr>
              <a:t>zbog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prodiranja</a:t>
            </a:r>
            <a:r>
              <a:rPr lang="en-US" dirty="0">
                <a:solidFill>
                  <a:srgbClr val="0070C0"/>
                </a:solidFill>
              </a:rPr>
              <a:t> UV</a:t>
            </a:r>
            <a:r>
              <a:rPr lang="en-GB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B </a:t>
            </a:r>
            <a:r>
              <a:rPr lang="en-US" dirty="0" err="1">
                <a:solidFill>
                  <a:srgbClr val="0070C0"/>
                </a:solidFill>
              </a:rPr>
              <a:t>zraka</a:t>
            </a:r>
            <a:r>
              <a:rPr lang="en-GB" dirty="0">
                <a:solidFill>
                  <a:srgbClr val="0070C0"/>
                </a:solidFill>
              </a:rPr>
              <a:t>. 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roposfer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sk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ozon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nastaje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izgaranjem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 fosilnih goriva (drvo, ugljen, nafta) uz djelovanje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Sunčeva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ultraljubičastog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zračenja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Metode istraživanja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mjerenje minimalne, maksimalne i trenutne temperature zraka prema Globe protokolu u 2012. i 2013. godini na školskoj atmosferskoj postaji (dvorište škole)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hr-HR" b="1" dirty="0">
                <a:solidFill>
                  <a:srgbClr val="00B050"/>
                </a:solidFill>
              </a:rPr>
              <a:t>proučavanje i bilježenje koncentracija ozona preko servera mjerne postaje za kakvoću zraka u Slavonskom Brodu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hr-HR" b="1" dirty="0">
                <a:solidFill>
                  <a:srgbClr val="FF0000"/>
                </a:solidFill>
              </a:rPr>
              <a:t>uspoređivanje temperatura zraka i koncentracije ozona po mjesecima u 2012. i 2013. godini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hr-HR" b="1" dirty="0">
                <a:solidFill>
                  <a:srgbClr val="00B0F0"/>
                </a:solidFill>
              </a:rPr>
              <a:t>izlaganje ozon-detektora</a:t>
            </a:r>
            <a:endParaRPr lang="en-US" b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Prikaz  i analiza podataka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42844" y="3214686"/>
            <a:ext cx="8786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Izrada grafičkih prikaza </a:t>
            </a: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temperatura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zraka koristeći Globe bazu podataka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1011</Words>
  <Application>Microsoft Office PowerPoint</Application>
  <PresentationFormat>Prikaz na zaslonu (4:3)</PresentationFormat>
  <Paragraphs>113</Paragraphs>
  <Slides>22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4" baseType="lpstr">
      <vt:lpstr>Office tema</vt:lpstr>
      <vt:lpstr>Bitmap Image</vt:lpstr>
      <vt:lpstr>ATMOSFERSKI OZON KROZ GODIŠNJA DOBA</vt:lpstr>
      <vt:lpstr>Slajd 2</vt:lpstr>
      <vt:lpstr>Što nas je potaknulo na istraživanje ?</vt:lpstr>
      <vt:lpstr>Vrijeme i mjesto prikupljanja podataka</vt:lpstr>
      <vt:lpstr>Postavili smo sljedeće hipoteze</vt:lpstr>
      <vt:lpstr>Plan aktivnosti</vt:lpstr>
      <vt:lpstr>Ozon</vt:lpstr>
      <vt:lpstr>Metode istraživanja</vt:lpstr>
      <vt:lpstr>Prikaz  i analiza podataka</vt:lpstr>
      <vt:lpstr>Slajd 10</vt:lpstr>
      <vt:lpstr>Slajd 11</vt:lpstr>
      <vt:lpstr>Izrada grafičkih prikaza koncentracije ozona (μg/m3 ) koristeći podatke s mjerne postaje u Slavonskom Brodu</vt:lpstr>
      <vt:lpstr>Slajd 13</vt:lpstr>
      <vt:lpstr>Slajd 14</vt:lpstr>
      <vt:lpstr>Uspoređivanje podataka  prosječnih mjesečnih temperatura zraka  tijekom  2013. godine sa maksimalnim koncentracijama ozona u navedenom periodu </vt:lpstr>
      <vt:lpstr>Slajd 16</vt:lpstr>
      <vt:lpstr> Izlaganje ozon-detektora</vt:lpstr>
      <vt:lpstr>Slajd 18</vt:lpstr>
      <vt:lpstr>Uspjeli smo dokazati naše hipoteze</vt:lpstr>
      <vt:lpstr>ZAKLJUČAK</vt:lpstr>
      <vt:lpstr>ZAKLJUČAK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ATMOSFERSKI OZON KROZ GODIŠNJA DOBA</dc:title>
  <dc:creator>Nastavnik</dc:creator>
  <cp:lastModifiedBy>Nastavnik</cp:lastModifiedBy>
  <cp:revision>53</cp:revision>
  <dcterms:created xsi:type="dcterms:W3CDTF">2014-05-09T09:11:19Z</dcterms:created>
  <dcterms:modified xsi:type="dcterms:W3CDTF">2014-05-13T14:25:37Z</dcterms:modified>
</cp:coreProperties>
</file>